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15490" r:id="rId5"/>
    <p:sldId id="15504" r:id="rId6"/>
    <p:sldId id="15505" r:id="rId7"/>
    <p:sldId id="15506" r:id="rId8"/>
    <p:sldId id="2147483647" r:id="rId9"/>
    <p:sldId id="319" r:id="rId10"/>
    <p:sldId id="266" r:id="rId11"/>
    <p:sldId id="15509" r:id="rId12"/>
    <p:sldId id="257" r:id="rId13"/>
    <p:sldId id="2147483640" r:id="rId14"/>
    <p:sldId id="302" r:id="rId15"/>
    <p:sldId id="261" r:id="rId16"/>
    <p:sldId id="290" r:id="rId17"/>
    <p:sldId id="2147483646" r:id="rId18"/>
  </p:sldIdLst>
  <p:sldSz cx="12192000" cy="6858000"/>
  <p:notesSz cx="12192000" cy="6858000"/>
  <p:defaultTextStyle>
    <a:defPPr>
      <a:defRPr lang="es-E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467B5D-5011-463C-FCD8-B66F942AA530}" name="Susana Caetano" initials="SC" userId="S::susana.caetano@fccn.pt::dafb57b1-6744-45b7-ab51-0eafff43c611" providerId="AD"/>
  <p188:author id="{3FA05D95-5E3F-68EB-3A2B-91BED64C0E3C}" name="Diana Almeida" initials="DA" userId="S::diana.almeida@fccn.pt::1d448986-56c9-4730-b4a1-ae2345427cb8" providerId="AD"/>
  <p188:author id="{C27207EE-3F2C-EBEE-6B18-7001BB6505D3}" name="Ana Afonso" initials="AA" userId="S::ana.afonso@fccn.pt::28f0008e-bc25-40f0-a8de-c41cb94e96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A74"/>
    <a:srgbClr val="1C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17BB51-0F49-CC83-475E-ACBA9CFD5959}">
  <a:tblStyle styleId="{4F17BB51-0F49-CC83-475E-ACBA9CFD5959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  <a:fill>
          <a:solidFill>
            <a:schemeClr val="accent5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0" autoAdjust="0"/>
    <p:restoredTop sz="94590"/>
  </p:normalViewPr>
  <p:slideViewPr>
    <p:cSldViewPr snapToGrid="0">
      <p:cViewPr varScale="1">
        <p:scale>
          <a:sx n="105" d="100"/>
          <a:sy n="105" d="100"/>
        </p:scale>
        <p:origin x="67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 bwMode="auto"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CCED78F-F34A-494E-84FF-07AE05271233}" type="datetimeFigureOut">
              <a:rPr lang="ca-ES"/>
              <a:t>4/5/26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925763" y="849313"/>
            <a:ext cx="4076699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 bwMode="auto"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 bwMode="auto"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 bwMode="auto"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6904FA8-2E13-40DF-8C73-14DED82BECE3}" type="slidenum">
              <a:rPr lang="ca-ES"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25763" y="849313"/>
            <a:ext cx="4076700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[3] Objectives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NOTE: </a:t>
            </a:r>
            <a:endParaRPr/>
          </a:p>
          <a:p>
            <a:pPr>
              <a:defRPr/>
            </a:pPr>
            <a:r>
              <a:rPr lang="en-US"/>
              <a:t>Operation </a:t>
            </a:r>
            <a:br>
              <a:rPr lang="en-US"/>
            </a:br>
            <a:r>
              <a:rPr lang="en-US"/>
              <a:t>Knowledge &amp; tech transfer</a:t>
            </a:r>
            <a:br>
              <a:rPr lang="en-US"/>
            </a:br>
            <a:r>
              <a:rPr lang="en-US"/>
              <a:t>Expert support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76904FA8-2E13-40DF-8C73-14DED82BECE3}" type="slidenum">
              <a:rPr lang="ca-ES"/>
              <a:t>4</a:t>
            </a:fld>
            <a:endParaRPr lang="ca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image" Target="../media/image15.jpeg"/><Relationship Id="rId9" Type="http://schemas.openxmlformats.org/officeDocument/2006/relationships/image" Target="../media/image10.png"/><Relationship Id="rId14" Type="http://schemas.openxmlformats.org/officeDocument/2006/relationships/image" Target="../media/image1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5547946" y="1714293"/>
            <a:ext cx="6118535" cy="235151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553017" y="4287396"/>
            <a:ext cx="3165231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pto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Name</a:t>
            </a:r>
          </a:p>
          <a:p>
            <a:pPr>
              <a:defRPr/>
            </a:pPr>
            <a:r>
              <a:rPr lang="es-ES"/>
              <a:t>Position</a:t>
            </a:r>
            <a:endParaRPr/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es-ES"/>
              <a:t>day/month/year</a:t>
            </a:r>
          </a:p>
        </p:txBody>
      </p:sp>
      <p:pic>
        <p:nvPicPr>
          <p:cNvPr id="3" name="Imagen 2" descr="Imagen que contiene Patrón de fondo&#10;&#10;El contenido generado por IA puede ser incorrecto.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794066" y="-996175"/>
            <a:ext cx="1397934" cy="746653"/>
          </a:xfrm>
          <a:prstGeom prst="rect">
            <a:avLst/>
          </a:prstGeom>
        </p:spPr>
      </p:pic>
      <p:pic>
        <p:nvPicPr>
          <p:cNvPr id="11" name="Imagen 10" descr="Icono&#10;&#10;El contenido generado por IA puede ser incorrecto.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96799" y="29878"/>
            <a:ext cx="1557945" cy="1557945"/>
          </a:xfrm>
          <a:prstGeom prst="rect">
            <a:avLst/>
          </a:prstGeom>
        </p:spPr>
      </p:pic>
      <p:pic>
        <p:nvPicPr>
          <p:cNvPr id="4" name="Imagen 3" descr="Logotipo&#10;&#10;El contenido generado por IA puede ser incorrecto.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332571" y="183800"/>
            <a:ext cx="2962322" cy="12501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547946" y="6331346"/>
            <a:ext cx="990404" cy="313369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>
          <a:blip r:embed="rId7"/>
          <a:srcRect t="21529" b="21527"/>
          <a:stretch/>
        </p:blipFill>
        <p:spPr bwMode="auto">
          <a:xfrm>
            <a:off x="6559912" y="6236231"/>
            <a:ext cx="1412470" cy="452408"/>
          </a:xfrm>
          <a:prstGeom prst="rect">
            <a:avLst/>
          </a:prstGeom>
        </p:spPr>
      </p:pic>
      <p:sp>
        <p:nvSpPr>
          <p:cNvPr id="10" name="CuadroTexto 9"/>
          <p:cNvSpPr txBox="1"/>
          <p:nvPr userDrawn="1"/>
        </p:nvSpPr>
        <p:spPr bwMode="auto">
          <a:xfrm>
            <a:off x="5422060" y="5878526"/>
            <a:ext cx="2272032" cy="231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1600">
                <a:latin typeface="Aptos"/>
              </a:rPr>
              <a:t>BSC AI Factory Partners</a:t>
            </a:r>
          </a:p>
        </p:txBody>
      </p:sp>
      <p:pic>
        <p:nvPicPr>
          <p:cNvPr id="13" name="Imagen 12" descr="Logotipo&#10;&#10;El contenido generado por IA puede ser incorrecto.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8021014" y="6181204"/>
            <a:ext cx="347633" cy="463511"/>
          </a:xfrm>
          <a:prstGeom prst="rect">
            <a:avLst/>
          </a:prstGeom>
        </p:spPr>
      </p:pic>
      <p:pic>
        <p:nvPicPr>
          <p:cNvPr id="14" name="Imagen 13" descr="Imagen que contiene dibujo, cerca, luz&#10;&#10;El contenido generado por IA puede ser incorrecto.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8607214" y="6261825"/>
            <a:ext cx="550286" cy="367550"/>
          </a:xfrm>
          <a:prstGeom prst="rect">
            <a:avLst/>
          </a:prstGeom>
        </p:spPr>
      </p:pic>
      <p:sp>
        <p:nvSpPr>
          <p:cNvPr id="15" name="CuadroTexto 14"/>
          <p:cNvSpPr txBox="1"/>
          <p:nvPr userDrawn="1"/>
        </p:nvSpPr>
        <p:spPr bwMode="auto">
          <a:xfrm>
            <a:off x="9455871" y="5885936"/>
            <a:ext cx="1677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>
              <a:defRPr/>
            </a:pPr>
            <a:r>
              <a:rPr lang="es-ES" sz="1600">
                <a:solidFill>
                  <a:schemeClr val="tx1"/>
                </a:solidFill>
                <a:latin typeface="Aptos"/>
                <a:ea typeface="Arial"/>
                <a:cs typeface="Arial"/>
              </a:rPr>
              <a:t>Affiliated entities</a:t>
            </a:r>
          </a:p>
        </p:txBody>
      </p:sp>
      <p:cxnSp>
        <p:nvCxnSpPr>
          <p:cNvPr id="16" name="Conector recto 15"/>
          <p:cNvCxnSpPr>
            <a:cxnSpLocks/>
          </p:cNvCxnSpPr>
          <p:nvPr userDrawn="1"/>
        </p:nvCxnSpPr>
        <p:spPr bwMode="auto">
          <a:xfrm flipV="1">
            <a:off x="9382969" y="5916317"/>
            <a:ext cx="0" cy="72839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 descr="Texto&#10;&#10;El contenido generado por IA puede ser incorrecto.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11204153" y="6076817"/>
            <a:ext cx="890255" cy="890255"/>
          </a:xfrm>
          <a:prstGeom prst="rect">
            <a:avLst/>
          </a:prstGeom>
        </p:spPr>
      </p:pic>
      <p:pic>
        <p:nvPicPr>
          <p:cNvPr id="18" name="Imagen 17" descr="Texto&#10;&#10;El contenido generado por IA puede ser incorrecto.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9541374" y="6259121"/>
            <a:ext cx="1524250" cy="4578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chang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501805" y="511019"/>
            <a:ext cx="6924907" cy="1563108"/>
          </a:xfrm>
        </p:spPr>
        <p:txBody>
          <a:bodyPr/>
          <a:lstStyle>
            <a:lvl1pPr algn="l">
              <a:defRPr>
                <a:latin typeface="Aptos"/>
              </a:defRPr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19669" y="5849196"/>
            <a:ext cx="2149270" cy="8749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seño personalizad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 bwMode="auto">
          <a:xfrm>
            <a:off x="0" y="388434"/>
            <a:ext cx="10905977" cy="787351"/>
          </a:xfrm>
          <a:prstGeom prst="rect">
            <a:avLst/>
          </a:prstGeom>
          <a:solidFill>
            <a:srgbClr val="1C3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/>
          <p:cNvSpPr/>
          <p:nvPr userDrawn="1"/>
        </p:nvSpPr>
        <p:spPr bwMode="auto">
          <a:xfrm>
            <a:off x="11014531" y="388433"/>
            <a:ext cx="1177467" cy="78735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1429593" y="542427"/>
            <a:ext cx="9332814" cy="80094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" name="Rectángulo 5"/>
          <p:cNvSpPr/>
          <p:nvPr userDrawn="1"/>
        </p:nvSpPr>
        <p:spPr bwMode="auto">
          <a:xfrm>
            <a:off x="1" y="1297408"/>
            <a:ext cx="12192000" cy="44839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 bwMode="auto">
          <a:xfrm>
            <a:off x="1261439" y="1504335"/>
            <a:ext cx="9669122" cy="3731212"/>
          </a:xfrm>
        </p:spPr>
        <p:txBody>
          <a:bodyPr/>
          <a:lstStyle>
            <a:lvl1pPr marL="0" indent="0">
              <a:buNone/>
              <a:defRPr sz="2000" b="0" i="0">
                <a:latin typeface="Aptos Light"/>
              </a:defRPr>
            </a:lvl1pPr>
            <a:lvl2pPr marL="457200" indent="0">
              <a:buNone/>
              <a:defRPr sz="1800" b="0" i="0">
                <a:latin typeface="Aptos Light"/>
              </a:defRPr>
            </a:lvl2pPr>
            <a:lvl3pPr marL="914400" indent="0">
              <a:buNone/>
              <a:defRPr sz="1600" b="0" i="0">
                <a:latin typeface="Aptos Light"/>
              </a:defRPr>
            </a:lvl3pPr>
            <a:lvl4pPr marL="1371600" indent="0">
              <a:buNone/>
              <a:defRPr sz="1600" b="0" i="0">
                <a:latin typeface="Aptos Light"/>
              </a:defRPr>
            </a:lvl4pPr>
            <a:lvl5pPr marL="1828800" indent="0">
              <a:buNone/>
              <a:defRPr sz="1600" b="0" i="0">
                <a:latin typeface="Aptos Light"/>
              </a:defRPr>
            </a:lvl5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ack cov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036732" y="1484754"/>
            <a:ext cx="6118535" cy="179443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8000" b="0" i="0">
                <a:solidFill>
                  <a:srgbClr val="173A74"/>
                </a:solidFill>
                <a:latin typeface="Aptos Light"/>
              </a:defRPr>
            </a:lvl1pPr>
          </a:lstStyle>
          <a:p>
            <a:pPr>
              <a:defRPr/>
            </a:pPr>
            <a:r>
              <a:rPr lang="es-ES"/>
              <a:t>Thank you!</a:t>
            </a:r>
            <a:endParaRPr lang="en-US"/>
          </a:p>
        </p:txBody>
      </p:sp>
      <p:pic>
        <p:nvPicPr>
          <p:cNvPr id="6" name="Imagen 5" descr="Icono&#10;&#10;El contenido generado por IA puede ser incorrecto.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496799" y="29878"/>
            <a:ext cx="1557945" cy="1557945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4513385" y="3548351"/>
            <a:ext cx="3165231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173A74"/>
                </a:solidFill>
                <a:latin typeface="Apto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Name</a:t>
            </a:r>
          </a:p>
          <a:p>
            <a:pPr>
              <a:defRPr/>
            </a:pPr>
            <a:r>
              <a:rPr lang="es-ES"/>
              <a:t>Position</a:t>
            </a:r>
            <a:endParaRPr/>
          </a:p>
        </p:txBody>
      </p:sp>
      <p:sp>
        <p:nvSpPr>
          <p:cNvPr id="16" name="Subtítulo 1"/>
          <p:cNvSpPr txBox="1"/>
          <p:nvPr userDrawn="1"/>
        </p:nvSpPr>
        <p:spPr bwMode="auto">
          <a:xfrm>
            <a:off x="221786" y="6245288"/>
            <a:ext cx="4956703" cy="566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ptos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defRPr/>
            </a:pPr>
            <a:r>
              <a:rPr lang="en-GB" sz="1800">
                <a:solidFill>
                  <a:srgbClr val="173A74"/>
                </a:solidFill>
                <a:latin typeface="Aptos"/>
                <a:ea typeface="Calibri"/>
                <a:cs typeface="Times New Roman"/>
              </a:rPr>
              <a:t>This project has received funding from the European High-Performance Computing Joint Undertaking (JU) under grant agreement No 101234399 and Spain, Portugal, Romania and Türkiye. The JU receives support from the European Union’s Horizon Europe Programme. </a:t>
            </a:r>
            <a:endParaRPr lang="es-ES" sz="1800">
              <a:solidFill>
                <a:srgbClr val="173A74"/>
              </a:solidFill>
              <a:latin typeface="Aptos"/>
              <a:ea typeface="Calibri"/>
              <a:cs typeface="Times New Roman"/>
            </a:endParaRPr>
          </a:p>
        </p:txBody>
      </p:sp>
      <p:pic>
        <p:nvPicPr>
          <p:cNvPr id="21" name="Imagen 20" descr="Imagen que contiene Escala de tiempo&#10;&#10;El contenido generado por IA puede ser incorrecto.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21787" y="5769456"/>
            <a:ext cx="1478682" cy="35377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547946" y="6331346"/>
            <a:ext cx="990404" cy="313369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 userDrawn="1"/>
        </p:nvPicPr>
        <p:blipFill>
          <a:blip r:embed="rId6"/>
          <a:srcRect t="21529" b="21527"/>
          <a:stretch/>
        </p:blipFill>
        <p:spPr bwMode="auto">
          <a:xfrm>
            <a:off x="6559912" y="6236231"/>
            <a:ext cx="1412470" cy="452408"/>
          </a:xfrm>
          <a:prstGeom prst="rect">
            <a:avLst/>
          </a:prstGeom>
        </p:spPr>
      </p:pic>
      <p:sp>
        <p:nvSpPr>
          <p:cNvPr id="25" name="CuadroTexto 24"/>
          <p:cNvSpPr txBox="1"/>
          <p:nvPr userDrawn="1"/>
        </p:nvSpPr>
        <p:spPr bwMode="auto">
          <a:xfrm>
            <a:off x="5422060" y="5878526"/>
            <a:ext cx="2272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>
              <a:defRPr/>
            </a:pPr>
            <a:r>
              <a:rPr lang="es-ES" sz="1600">
                <a:solidFill>
                  <a:srgbClr val="004890"/>
                </a:solidFill>
                <a:latin typeface="Aptos"/>
                <a:ea typeface="Arial"/>
                <a:cs typeface="Arial"/>
              </a:rPr>
              <a:t>BSC AI Factory Partners</a:t>
            </a:r>
          </a:p>
        </p:txBody>
      </p:sp>
      <p:pic>
        <p:nvPicPr>
          <p:cNvPr id="26" name="Imagen 25" descr="Logotipo&#10;&#10;El contenido generado por IA puede ser incorrecto.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8021014" y="6181204"/>
            <a:ext cx="347633" cy="463511"/>
          </a:xfrm>
          <a:prstGeom prst="rect">
            <a:avLst/>
          </a:prstGeom>
        </p:spPr>
      </p:pic>
      <p:pic>
        <p:nvPicPr>
          <p:cNvPr id="27" name="Imagen 26" descr="Imagen que contiene dibujo, cerca, luz&#10;&#10;El contenido generado por IA puede ser incorrecto.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8607214" y="6261825"/>
            <a:ext cx="550286" cy="367550"/>
          </a:xfrm>
          <a:prstGeom prst="rect">
            <a:avLst/>
          </a:prstGeom>
        </p:spPr>
      </p:pic>
      <p:sp>
        <p:nvSpPr>
          <p:cNvPr id="28" name="CuadroTexto 27"/>
          <p:cNvSpPr txBox="1"/>
          <p:nvPr userDrawn="1"/>
        </p:nvSpPr>
        <p:spPr bwMode="auto">
          <a:xfrm>
            <a:off x="9455871" y="5885936"/>
            <a:ext cx="1677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>
              <a:defRPr/>
            </a:pPr>
            <a:r>
              <a:rPr lang="es-ES" sz="1600">
                <a:solidFill>
                  <a:srgbClr val="004890"/>
                </a:solidFill>
                <a:latin typeface="Aptos"/>
                <a:ea typeface="Arial"/>
                <a:cs typeface="Arial"/>
              </a:rPr>
              <a:t>Affiliated entities</a:t>
            </a:r>
          </a:p>
        </p:txBody>
      </p:sp>
      <p:cxnSp>
        <p:nvCxnSpPr>
          <p:cNvPr id="29" name="Conector recto 28"/>
          <p:cNvCxnSpPr>
            <a:cxnSpLocks/>
          </p:cNvCxnSpPr>
          <p:nvPr userDrawn="1"/>
        </p:nvCxnSpPr>
        <p:spPr bwMode="auto">
          <a:xfrm flipV="1">
            <a:off x="9382969" y="5916317"/>
            <a:ext cx="0" cy="72839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 descr="Texto&#10;&#10;El contenido generado por IA puede ser incorrecto.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11204153" y="6076817"/>
            <a:ext cx="890255" cy="890255"/>
          </a:xfrm>
          <a:prstGeom prst="rect">
            <a:avLst/>
          </a:prstGeom>
        </p:spPr>
      </p:pic>
      <p:pic>
        <p:nvPicPr>
          <p:cNvPr id="31" name="Imagen 30" descr="Texto&#10;&#10;El contenido generado por IA puede ser incorrecto.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9541374" y="6259121"/>
            <a:ext cx="1524250" cy="457814"/>
          </a:xfrm>
          <a:prstGeom prst="rect">
            <a:avLst/>
          </a:prstGeom>
        </p:spPr>
      </p:pic>
      <p:pic>
        <p:nvPicPr>
          <p:cNvPr id="32" name="Imagen 31" descr="Logotipo&#10;&#10;El contenido generado por IA puede ser incorrecto.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219308" y="183800"/>
            <a:ext cx="2962322" cy="1250100"/>
          </a:xfrm>
          <a:prstGeom prst="rect">
            <a:avLst/>
          </a:prstGeom>
        </p:spPr>
      </p:pic>
      <p:pic>
        <p:nvPicPr>
          <p:cNvPr id="34" name="Imagen 33" descr="Imagen de la pantalla de un celular con texto e imagen&#10;&#10;El contenido generado por IA puede ser incorrecto."/>
          <p:cNvPicPr>
            <a:picLocks noChangeAspect="1"/>
          </p:cNvPicPr>
          <p:nvPr userDrawn="1"/>
        </p:nvPicPr>
        <p:blipFill>
          <a:blip r:embed="rId12"/>
          <a:stretch/>
        </p:blipFill>
        <p:spPr bwMode="auto">
          <a:xfrm>
            <a:off x="219308" y="5205324"/>
            <a:ext cx="2046715" cy="455747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3371861" y="5215540"/>
            <a:ext cx="1537727" cy="41580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 userDrawn="1"/>
        </p:nvPicPr>
        <p:blipFill>
          <a:blip r:embed="rId14"/>
          <a:stretch/>
        </p:blipFill>
        <p:spPr bwMode="auto">
          <a:xfrm>
            <a:off x="1905655" y="5817801"/>
            <a:ext cx="1280869" cy="327742"/>
          </a:xfrm>
          <a:prstGeom prst="rect">
            <a:avLst/>
          </a:prstGeom>
        </p:spPr>
      </p:pic>
      <p:pic>
        <p:nvPicPr>
          <p:cNvPr id="38" name="Imagen 37" descr="Texto&#10;&#10;El contenido generado por IA puede ser incorrecto."/>
          <p:cNvPicPr>
            <a:picLocks noChangeAspect="1"/>
          </p:cNvPicPr>
          <p:nvPr userDrawn="1"/>
        </p:nvPicPr>
        <p:blipFill>
          <a:blip r:embed="rId15"/>
          <a:stretch/>
        </p:blipFill>
        <p:spPr bwMode="auto">
          <a:xfrm>
            <a:off x="3462248" y="5547988"/>
            <a:ext cx="1537727" cy="8649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CC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84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 welcome cover + note">
  <p:cSld name="Master welcome cover + not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b3d2d8f22_0_319"/>
          <p:cNvSpPr txBox="1">
            <a:spLocks noGrp="1"/>
          </p:cNvSpPr>
          <p:nvPr>
            <p:ph type="body" idx="1"/>
          </p:nvPr>
        </p:nvSpPr>
        <p:spPr>
          <a:xfrm>
            <a:off x="9066213" y="1073151"/>
            <a:ext cx="2772800" cy="2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g2db3d2d8f22_0_319"/>
          <p:cNvSpPr txBox="1">
            <a:spLocks noGrp="1"/>
          </p:cNvSpPr>
          <p:nvPr>
            <p:ph type="body" idx="2"/>
          </p:nvPr>
        </p:nvSpPr>
        <p:spPr>
          <a:xfrm>
            <a:off x="6276183" y="1081171"/>
            <a:ext cx="1676800" cy="31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5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79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8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 bwMode="auto"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3656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60" r:id="rId6"/>
  </p:sldLayoutIdLst>
  <p:txStyles>
    <p:titleStyle>
      <a:lvl1pPr algn="ctr" defTabSz="914400">
        <a:lnSpc>
          <a:spcPct val="90000"/>
        </a:lnSpc>
        <a:spcBef>
          <a:spcPts val="0"/>
        </a:spcBef>
        <a:buNone/>
        <a:defRPr sz="3200" b="1">
          <a:solidFill>
            <a:srgbClr val="124484"/>
          </a:solidFill>
          <a:latin typeface="Aptos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400">
          <a:solidFill>
            <a:schemeClr val="tx1"/>
          </a:solidFill>
          <a:latin typeface="Aptos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Aptos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ptos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ptos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ptos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bsc-aifactory.eu/" TargetMode="External"/><Relationship Id="rId5" Type="http://schemas.openxmlformats.org/officeDocument/2006/relationships/hyperlink" Target="https://form.typeform.com/to/Pog9iEFH" TargetMode="External"/><Relationship Id="rId4" Type="http://schemas.openxmlformats.org/officeDocument/2006/relationships/hyperlink" Target="https://www.linkedin.com/company/bsc-ai-factory" TargetMode="External"/><Relationship Id="rId9" Type="http://schemas.openxmlformats.org/officeDocument/2006/relationships/hyperlink" Target="mailto:ai.factory@acnca.p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image" Target="../media/image56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3.wdp"/><Relationship Id="rId15" Type="http://schemas.openxmlformats.org/officeDocument/2006/relationships/image" Target="../media/image47.png"/><Relationship Id="rId10" Type="http://schemas.openxmlformats.org/officeDocument/2006/relationships/image" Target="../media/image60.emf"/><Relationship Id="rId4" Type="http://schemas.openxmlformats.org/officeDocument/2006/relationships/image" Target="../media/image57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bsc-aifactory.eu/call-for-startup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F7F9D-3C74-A8E1-72F8-8435B665F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2504" y="1334956"/>
            <a:ext cx="6130630" cy="2351519"/>
          </a:xfrm>
        </p:spPr>
        <p:txBody>
          <a:bodyPr anchor="b">
            <a:normAutofit/>
          </a:bodyPr>
          <a:lstStyle/>
          <a:p>
            <a:r>
              <a:rPr lang="pt-PT" sz="3600">
                <a:cs typeface="Arial"/>
              </a:rPr>
              <a:t>Fábrica de IA BSC: </a:t>
            </a:r>
            <a:br>
              <a:rPr lang="pt-PT" sz="3600">
                <a:cs typeface="Arial"/>
              </a:rPr>
            </a:br>
            <a:r>
              <a:rPr lang="pt-PT" sz="2400" i="1" err="1">
                <a:solidFill>
                  <a:schemeClr val="tx1"/>
                </a:solidFill>
              </a:rPr>
              <a:t>Accelerating</a:t>
            </a:r>
            <a:r>
              <a:rPr lang="pt-PT" sz="2400" i="1">
                <a:solidFill>
                  <a:schemeClr val="tx1"/>
                </a:solidFill>
              </a:rPr>
              <a:t> AI </a:t>
            </a:r>
            <a:r>
              <a:rPr lang="pt-PT" sz="2400" i="1" err="1">
                <a:solidFill>
                  <a:schemeClr val="tx1"/>
                </a:solidFill>
              </a:rPr>
              <a:t>innovation</a:t>
            </a:r>
            <a:endParaRPr lang="pt-PT" sz="3200" b="0" i="1" err="1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56F7E-F7D5-00D3-D3C1-792EB44E39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A9C1CB4B-82FA-2659-1BA8-F8813F93DA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9637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7E637-486A-FC0A-AE68-AC60EDBF5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9CC80-673B-139D-16BF-0D4130CF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Agenda Fábrica de IA BSC – </a:t>
            </a:r>
            <a:r>
              <a:rPr lang="pt-PT" i="1" err="1"/>
              <a:t>save</a:t>
            </a:r>
            <a:r>
              <a:rPr lang="pt-PT" i="1"/>
              <a:t> </a:t>
            </a:r>
            <a:r>
              <a:rPr lang="pt-PT" i="1" err="1"/>
              <a:t>the</a:t>
            </a:r>
            <a:r>
              <a:rPr lang="pt-PT" i="1"/>
              <a:t> date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45F45F-7FCE-DC66-601B-A9F9EEB39621}"/>
              </a:ext>
            </a:extLst>
          </p:cNvPr>
          <p:cNvSpPr/>
          <p:nvPr/>
        </p:nvSpPr>
        <p:spPr bwMode="auto">
          <a:xfrm>
            <a:off x="543148" y="1340060"/>
            <a:ext cx="11299115" cy="2094993"/>
          </a:xfrm>
          <a:prstGeom prst="roundRect">
            <a:avLst>
              <a:gd name="adj" fmla="val 845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1ECD55-614F-73C2-8789-78C97477B9DC}"/>
              </a:ext>
            </a:extLst>
          </p:cNvPr>
          <p:cNvSpPr txBox="1"/>
          <p:nvPr/>
        </p:nvSpPr>
        <p:spPr bwMode="auto">
          <a:xfrm>
            <a:off x="361543" y="1344657"/>
            <a:ext cx="3023278" cy="73866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2400" b="1" baseline="0">
                <a:latin typeface="Aptos"/>
              </a:rPr>
              <a:t>Formação</a:t>
            </a:r>
          </a:p>
          <a:p>
            <a:pPr algn="ctr"/>
            <a:endParaRPr lang="pt-PT">
              <a:latin typeface="Aptos Light" panose="020B0004020202020204" pitchFamily="34" charset="0"/>
            </a:endParaRPr>
          </a:p>
        </p:txBody>
      </p:sp>
      <p:pic>
        <p:nvPicPr>
          <p:cNvPr id="11" name="Picture 10" descr="Books and laptop">
            <a:extLst>
              <a:ext uri="{FF2B5EF4-FFF2-40B4-BE49-F238E27FC236}">
                <a16:creationId xmlns:a16="http://schemas.microsoft.com/office/drawing/2014/main" id="{2BDEC71A-BF19-B274-4626-B28333261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0" y="1834005"/>
            <a:ext cx="2055822" cy="137253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3528255D-8F1A-C128-741D-5D906F88061A}"/>
              </a:ext>
            </a:extLst>
          </p:cNvPr>
          <p:cNvSpPr/>
          <p:nvPr/>
        </p:nvSpPr>
        <p:spPr bwMode="auto">
          <a:xfrm>
            <a:off x="538254" y="3693091"/>
            <a:ext cx="11301047" cy="2074935"/>
          </a:xfrm>
          <a:prstGeom prst="roundRect">
            <a:avLst>
              <a:gd name="adj" fmla="val 845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9916AD-D72D-5E3F-E4FD-F24D0386365D}"/>
              </a:ext>
            </a:extLst>
          </p:cNvPr>
          <p:cNvSpPr txBox="1"/>
          <p:nvPr/>
        </p:nvSpPr>
        <p:spPr bwMode="auto">
          <a:xfrm>
            <a:off x="429901" y="3679300"/>
            <a:ext cx="2883889" cy="101566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2400" b="1">
                <a:latin typeface="Aptos"/>
              </a:rPr>
              <a:t>Eventos</a:t>
            </a:r>
          </a:p>
          <a:p>
            <a:pPr algn="ctr"/>
            <a:endParaRPr lang="pt-PT">
              <a:latin typeface="Aptos Light"/>
            </a:endParaRPr>
          </a:p>
          <a:p>
            <a:pPr algn="ctr"/>
            <a:endParaRPr lang="pt-PT">
              <a:latin typeface="Aptos Light"/>
            </a:endParaRPr>
          </a:p>
        </p:txBody>
      </p:sp>
      <p:pic>
        <p:nvPicPr>
          <p:cNvPr id="8" name="Imagem 7" descr="Uma imagem com concerto, público, palco, evento&#10;&#10;Os conteúdos gerados por IA poderão estar incorretos.">
            <a:extLst>
              <a:ext uri="{FF2B5EF4-FFF2-40B4-BE49-F238E27FC236}">
                <a16:creationId xmlns:a16="http://schemas.microsoft.com/office/drawing/2014/main" id="{F65E7C60-2299-8F94-45B0-400440BEC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14" y="4168932"/>
            <a:ext cx="2077844" cy="142549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00957E63-CADE-885D-CB90-AE0B60C9B9B5}"/>
              </a:ext>
            </a:extLst>
          </p:cNvPr>
          <p:cNvSpPr txBox="1"/>
          <p:nvPr/>
        </p:nvSpPr>
        <p:spPr bwMode="auto">
          <a:xfrm>
            <a:off x="3282836" y="1454656"/>
            <a:ext cx="9137126" cy="196977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PT" dirty="0">
              <a:latin typeface="Aptos"/>
            </a:endParaRPr>
          </a:p>
          <a:p>
            <a:r>
              <a:rPr lang="pt-PT" b="1" dirty="0">
                <a:solidFill>
                  <a:schemeClr val="accent2"/>
                </a:solidFill>
                <a:latin typeface="Aptos"/>
              </a:rPr>
              <a:t>29 de Maio: </a:t>
            </a:r>
            <a:r>
              <a:rPr lang="pt-PT" dirty="0" err="1">
                <a:latin typeface="Aptos"/>
              </a:rPr>
              <a:t>Webinar</a:t>
            </a:r>
            <a:r>
              <a:rPr lang="pt-PT" dirty="0">
                <a:latin typeface="Aptos"/>
              </a:rPr>
              <a:t>: </a:t>
            </a:r>
            <a:r>
              <a:rPr lang="en-US" dirty="0"/>
              <a:t>AI Responsibility Gaps: o </a:t>
            </a:r>
            <a:r>
              <a:rPr lang="en-US" dirty="0" err="1"/>
              <a:t>problema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IA…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a </a:t>
            </a:r>
            <a:r>
              <a:rPr lang="en-US" dirty="0" err="1"/>
              <a:t>usamos</a:t>
            </a:r>
            <a:r>
              <a:rPr lang="en-US" dirty="0"/>
              <a:t>?</a:t>
            </a:r>
          </a:p>
          <a:p>
            <a:r>
              <a:rPr lang="pt-PT" dirty="0"/>
              <a:t>Link inscrição: </a:t>
            </a:r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zoom.us</a:t>
            </a:r>
            <a:r>
              <a:rPr lang="pt-PT" dirty="0"/>
              <a:t>/</a:t>
            </a:r>
            <a:r>
              <a:rPr lang="pt-PT" dirty="0" err="1"/>
              <a:t>webinar</a:t>
            </a:r>
            <a:r>
              <a:rPr lang="pt-PT" dirty="0"/>
              <a:t>/</a:t>
            </a:r>
            <a:r>
              <a:rPr lang="pt-PT" dirty="0" err="1"/>
              <a:t>register</a:t>
            </a:r>
            <a:r>
              <a:rPr lang="pt-PT" dirty="0"/>
              <a:t>/WN_GTxAVSqGRt2Y8TkjdzIvNg</a:t>
            </a:r>
          </a:p>
          <a:p>
            <a:endParaRPr lang="pt-PT" dirty="0">
              <a:latin typeface="Aptos"/>
            </a:endParaRPr>
          </a:p>
          <a:p>
            <a:r>
              <a:rPr lang="pt-PT" b="1" dirty="0">
                <a:solidFill>
                  <a:schemeClr val="accent2"/>
                </a:solidFill>
                <a:latin typeface="Aptos"/>
              </a:rPr>
              <a:t>23 de Junho: </a:t>
            </a:r>
            <a:r>
              <a:rPr lang="pt-PT" dirty="0">
                <a:latin typeface="Aptos"/>
              </a:rPr>
              <a:t>Workshop a</a:t>
            </a:r>
            <a:r>
              <a:rPr lang="pt-PT" dirty="0"/>
              <a:t>plicações de IA para  agricultura e clima - </a:t>
            </a:r>
            <a:r>
              <a:rPr lang="pt-PT" dirty="0">
                <a:latin typeface="Aptos"/>
              </a:rPr>
              <a:t>Lisboa e Guimarães</a:t>
            </a:r>
          </a:p>
          <a:p>
            <a:endParaRPr lang="pt-PT" b="1" dirty="0">
              <a:latin typeface="Aptos"/>
            </a:endParaRPr>
          </a:p>
          <a:p>
            <a:endParaRPr lang="pt-PT" sz="1400" dirty="0">
              <a:latin typeface="Aptos Light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8B7EFF8-C965-015A-C8B0-32372552F0AE}"/>
              </a:ext>
            </a:extLst>
          </p:cNvPr>
          <p:cNvSpPr txBox="1"/>
          <p:nvPr/>
        </p:nvSpPr>
        <p:spPr bwMode="auto">
          <a:xfrm>
            <a:off x="3214512" y="3767847"/>
            <a:ext cx="8810555" cy="273921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PT" dirty="0">
              <a:solidFill>
                <a:srgbClr val="000000"/>
              </a:solidFill>
              <a:latin typeface="Aptos"/>
            </a:endParaRPr>
          </a:p>
          <a:p>
            <a:r>
              <a:rPr lang="pt-PT" b="1" dirty="0">
                <a:solidFill>
                  <a:schemeClr val="accent1"/>
                </a:solidFill>
                <a:latin typeface="Aptos"/>
              </a:rPr>
              <a:t>14 e 15 de Maio – </a:t>
            </a:r>
            <a:r>
              <a:rPr lang="pt-PT" dirty="0">
                <a:ea typeface="+mn-lt"/>
                <a:cs typeface="+mn-lt"/>
              </a:rPr>
              <a:t>SIM CONFERENCE (Porto)</a:t>
            </a:r>
            <a:endParaRPr lang="pt-PT" b="1" dirty="0">
              <a:solidFill>
                <a:schemeClr val="accent1"/>
              </a:solidFill>
              <a:latin typeface="Aptos"/>
            </a:endParaRPr>
          </a:p>
          <a:p>
            <a:r>
              <a:rPr lang="pt-PT" b="1" dirty="0">
                <a:solidFill>
                  <a:schemeClr val="accent1"/>
                </a:solidFill>
                <a:latin typeface="Aptos"/>
              </a:rPr>
              <a:t>27 de Maio - </a:t>
            </a:r>
            <a:r>
              <a:rPr lang="pt-PT" dirty="0" err="1">
                <a:ea typeface="+mn-lt"/>
                <a:cs typeface="+mn-lt"/>
              </a:rPr>
              <a:t>Lisbon</a:t>
            </a:r>
            <a:r>
              <a:rPr lang="pt-PT" dirty="0">
                <a:ea typeface="+mn-lt"/>
                <a:cs typeface="+mn-lt"/>
              </a:rPr>
              <a:t> Future Dialogue 2026</a:t>
            </a:r>
          </a:p>
          <a:p>
            <a:r>
              <a:rPr lang="pt-PT" b="1" dirty="0">
                <a:solidFill>
                  <a:schemeClr val="accent1"/>
                </a:solidFill>
                <a:latin typeface="Aptos"/>
              </a:rPr>
              <a:t>28 e 29 de Maio - </a:t>
            </a:r>
            <a:r>
              <a:rPr lang="pt-PT" dirty="0" err="1"/>
              <a:t>Next</a:t>
            </a:r>
            <a:r>
              <a:rPr lang="pt-PT" dirty="0"/>
              <a:t> </a:t>
            </a:r>
            <a:r>
              <a:rPr lang="pt-PT" dirty="0" err="1"/>
              <a:t>Gen</a:t>
            </a:r>
            <a:r>
              <a:rPr lang="pt-PT" dirty="0"/>
              <a:t> SPE 2026 (Luxemburgo)</a:t>
            </a:r>
            <a:endParaRPr lang="pt-PT" dirty="0">
              <a:ea typeface="+mn-lt"/>
              <a:cs typeface="+mn-lt"/>
            </a:endParaRPr>
          </a:p>
          <a:p>
            <a:r>
              <a:rPr lang="pt-PT" b="1" dirty="0">
                <a:solidFill>
                  <a:schemeClr val="accent1"/>
                </a:solidFill>
                <a:latin typeface="Aptos"/>
              </a:rPr>
              <a:t>16 de Junho - </a:t>
            </a:r>
            <a:r>
              <a:rPr lang="pt-PT" dirty="0"/>
              <a:t>DSPA Insights 2026</a:t>
            </a:r>
            <a:endParaRPr lang="pt-PT" dirty="0">
              <a:ea typeface="+mn-lt"/>
              <a:cs typeface="+mn-lt"/>
            </a:endParaRPr>
          </a:p>
          <a:p>
            <a:r>
              <a:rPr lang="pt-PT" b="1" dirty="0">
                <a:solidFill>
                  <a:schemeClr val="accent1"/>
                </a:solidFill>
                <a:latin typeface="Aptos"/>
              </a:rPr>
              <a:t>17 a 20 de Junho – </a:t>
            </a:r>
            <a:r>
              <a:rPr lang="pt-PT" dirty="0"/>
              <a:t>VIVA </a:t>
            </a:r>
            <a:r>
              <a:rPr lang="pt-PT" dirty="0" err="1"/>
              <a:t>Tech</a:t>
            </a:r>
            <a:r>
              <a:rPr lang="pt-PT" dirty="0"/>
              <a:t> 2026 Paris</a:t>
            </a:r>
            <a:endParaRPr lang="pt-PT" dirty="0">
              <a:ea typeface="+mn-lt"/>
              <a:cs typeface="+mn-lt"/>
            </a:endParaRPr>
          </a:p>
          <a:p>
            <a:endParaRPr lang="pt-PT" dirty="0">
              <a:ea typeface="+mn-lt"/>
              <a:cs typeface="+mn-lt"/>
            </a:endParaRPr>
          </a:p>
          <a:p>
            <a:endParaRPr lang="pt-PT" dirty="0">
              <a:ea typeface="+mn-lt"/>
              <a:cs typeface="+mn-lt"/>
            </a:endParaRPr>
          </a:p>
          <a:p>
            <a:endParaRPr lang="pt-PT" sz="1400" b="1" dirty="0">
              <a:latin typeface="Aptos Light"/>
            </a:endParaRPr>
          </a:p>
          <a:p>
            <a:endParaRPr lang="pt-PT" sz="1400" b="1" dirty="0"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7875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00AE036-A7A7-B711-1E02-94088EE434A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664D-5943-DB2F-2B93-B4CFC6D59A11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t-PT"/>
              <a:t>O caminho para aceder aos recursos…</a:t>
            </a:r>
            <a:endParaRPr lang="es-ES"/>
          </a:p>
        </p:txBody>
      </p:sp>
      <p:sp>
        <p:nvSpPr>
          <p:cNvPr id="37" name="QuadreDeText 4">
            <a:extLst>
              <a:ext uri="{FF2B5EF4-FFF2-40B4-BE49-F238E27FC236}">
                <a16:creationId xmlns:a16="http://schemas.microsoft.com/office/drawing/2014/main" id="{A51E9317-BA83-9390-98E3-34A1324A6DC1}"/>
              </a:ext>
            </a:extLst>
          </p:cNvPr>
          <p:cNvSpPr txBox="1"/>
          <p:nvPr/>
        </p:nvSpPr>
        <p:spPr bwMode="auto">
          <a:xfrm>
            <a:off x="4170300" y="1343372"/>
            <a:ext cx="385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ca-ES" sz="2800" b="1">
                <a:solidFill>
                  <a:srgbClr val="173A74"/>
                </a:solidFill>
                <a:latin typeface="Aptos Black" panose="020B0004020202020204" pitchFamily="34" charset="0"/>
              </a:rPr>
              <a:t>Começa aqui:</a:t>
            </a:r>
            <a:endParaRPr sz="2800">
              <a:latin typeface="Aptos Black" panose="020B00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E04C4C0-1723-4483-A451-A753515B6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450" y="1934533"/>
            <a:ext cx="4081099" cy="4086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100C5-A6D1-1647-C9C3-7200D845FA35}"/>
              </a:ext>
            </a:extLst>
          </p:cNvPr>
          <p:cNvSpPr txBox="1"/>
          <p:nvPr/>
        </p:nvSpPr>
        <p:spPr>
          <a:xfrm>
            <a:off x="3047999" y="616168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>
                <a:latin typeface="Aptos Light" panose="020B0004020202020204" pitchFamily="34" charset="0"/>
              </a:rPr>
              <a:t>Aponta a câmara para aceder ao formulário.</a:t>
            </a:r>
          </a:p>
        </p:txBody>
      </p:sp>
    </p:spTree>
    <p:extLst>
      <p:ext uri="{BB962C8B-B14F-4D97-AF65-F5344CB8AC3E}">
        <p14:creationId xmlns:p14="http://schemas.microsoft.com/office/powerpoint/2010/main" val="2794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4B9267A-5F6F-24DB-2CA3-80B0EC9AE7F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BCF0-4E34-46AF-6EBD-570F876B3D5D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t-PT"/>
              <a:t>Vossa </a:t>
            </a:r>
            <a:r>
              <a:rPr lang="pt-PT" dirty="0"/>
              <a:t>opinião é muito importante</a:t>
            </a:r>
            <a:br>
              <a:rPr lang="pt-PT" dirty="0"/>
            </a:br>
            <a:endParaRPr lang="es-ES" dirty="0"/>
          </a:p>
        </p:txBody>
      </p:sp>
      <p:sp>
        <p:nvSpPr>
          <p:cNvPr id="37" name="QuadreDeText 4">
            <a:extLst>
              <a:ext uri="{FF2B5EF4-FFF2-40B4-BE49-F238E27FC236}">
                <a16:creationId xmlns:a16="http://schemas.microsoft.com/office/drawing/2014/main" id="{9D21770D-0730-0985-FEA5-36FB082AD120}"/>
              </a:ext>
            </a:extLst>
          </p:cNvPr>
          <p:cNvSpPr txBox="1"/>
          <p:nvPr/>
        </p:nvSpPr>
        <p:spPr bwMode="auto">
          <a:xfrm>
            <a:off x="3438144" y="1343372"/>
            <a:ext cx="535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ca-ES" sz="2800" b="1" dirty="0">
                <a:solidFill>
                  <a:srgbClr val="173A74"/>
                </a:solidFill>
                <a:latin typeface="Aptos Black" panose="020B0004020202020204" pitchFamily="34" charset="0"/>
              </a:rPr>
              <a:t>São </a:t>
            </a:r>
            <a:r>
              <a:rPr lang="ca-ES" sz="2800" b="1" dirty="0" err="1">
                <a:solidFill>
                  <a:srgbClr val="173A74"/>
                </a:solidFill>
                <a:latin typeface="Aptos Black" panose="020B0004020202020204" pitchFamily="34" charset="0"/>
              </a:rPr>
              <a:t>apenas</a:t>
            </a:r>
            <a:r>
              <a:rPr lang="ca-ES" sz="2800" b="1" dirty="0">
                <a:solidFill>
                  <a:srgbClr val="173A74"/>
                </a:solidFill>
                <a:latin typeface="Aptos Black" panose="020B0004020202020204" pitchFamily="34" charset="0"/>
              </a:rPr>
              <a:t> 2 </a:t>
            </a:r>
            <a:r>
              <a:rPr lang="ca-ES" sz="2800" b="1" dirty="0" err="1">
                <a:solidFill>
                  <a:srgbClr val="173A74"/>
                </a:solidFill>
                <a:latin typeface="Aptos Black" panose="020B0004020202020204" pitchFamily="34" charset="0"/>
              </a:rPr>
              <a:t>minutos</a:t>
            </a:r>
            <a:r>
              <a:rPr lang="ca-ES" sz="2800" b="1" dirty="0">
                <a:solidFill>
                  <a:srgbClr val="173A74"/>
                </a:solidFill>
                <a:latin typeface="Aptos Black" panose="020B0004020202020204" pitchFamily="34" charset="0"/>
              </a:rPr>
              <a:t>...</a:t>
            </a:r>
            <a:endParaRPr sz="2800" dirty="0">
              <a:latin typeface="Aptos Black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EF23D-2BCF-4E13-C943-9B16CB972BE9}"/>
              </a:ext>
            </a:extLst>
          </p:cNvPr>
          <p:cNvSpPr txBox="1"/>
          <p:nvPr/>
        </p:nvSpPr>
        <p:spPr>
          <a:xfrm>
            <a:off x="3047999" y="616168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>
                <a:latin typeface="Aptos Light" panose="020B0004020202020204" pitchFamily="34" charset="0"/>
              </a:rPr>
              <a:t>Aponta a câmara para aceder ao formulário.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D9A01-4D1C-1846-AA18-116A599C4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902" y="2000250"/>
            <a:ext cx="4161434" cy="416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Contactos</a:t>
            </a:r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768942" y="3424258"/>
            <a:ext cx="672376" cy="672376"/>
          </a:xfrm>
          <a:prstGeom prst="rect">
            <a:avLst/>
          </a:prstGeom>
          <a:noFill/>
        </p:spPr>
      </p:pic>
      <p:pic>
        <p:nvPicPr>
          <p:cNvPr id="9" name="Graphic 8" descr="Internet outlin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40373" y="4592239"/>
            <a:ext cx="914400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6835703" y="3428295"/>
            <a:ext cx="582761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u="sng">
                <a:latin typeface="Aptos Light"/>
                <a:hlinkClick r:id="rId4" tooltip="https://www.linkedin.com/company/bsc-ai-factory"/>
              </a:rPr>
              <a:t>https://www.linkedin.com/company/bsc-ai-factory</a:t>
            </a:r>
            <a:r>
              <a:rPr lang="es-ES">
                <a:latin typeface="Aptos Light"/>
              </a:rPr>
              <a:t> </a:t>
            </a:r>
          </a:p>
          <a:p>
            <a:pPr>
              <a:defRPr/>
            </a:pPr>
            <a:r>
              <a:rPr lang="es-ES">
                <a:latin typeface="Aptos Light"/>
              </a:rPr>
              <a:t>+2000 </a:t>
            </a:r>
            <a:r>
              <a:rPr lang="es-ES" err="1">
                <a:latin typeface="Aptos Light"/>
              </a:rPr>
              <a:t>followers</a:t>
            </a:r>
            <a:r>
              <a:rPr lang="es-ES">
                <a:latin typeface="Aptos Light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6829422" y="2283807"/>
            <a:ext cx="4067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u="sng" dirty="0">
                <a:latin typeface="Aptos Light"/>
                <a:hlinkClick r:id="rId5" tooltip="https://form.typeform.com/to/Pog9iEFH"/>
              </a:rPr>
              <a:t>https://form.typeform.com/to/Pog9iEFH</a:t>
            </a:r>
            <a:r>
              <a:rPr lang="es-ES" dirty="0">
                <a:latin typeface="Aptos Light"/>
              </a:rPr>
              <a:t> </a:t>
            </a:r>
            <a:endParaRPr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933074" y="4683959"/>
            <a:ext cx="384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u="sng">
                <a:latin typeface="Aptos Light"/>
                <a:hlinkClick r:id="rId6" tooltip="http://www.bsc-aifactory.eu/"/>
              </a:rPr>
              <a:t>www.bsc-aifactory.eu</a:t>
            </a:r>
            <a:endParaRPr lang="es-ES">
              <a:latin typeface="Aptos Light"/>
            </a:endParaRPr>
          </a:p>
        </p:txBody>
      </p:sp>
      <p:pic>
        <p:nvPicPr>
          <p:cNvPr id="14" name="Graphic 13" descr="Address Book with solid fill"/>
          <p:cNvPicPr>
            <a:picLocks noChangeAspect="1"/>
          </p:cNvPicPr>
          <p:nvPr/>
        </p:nvPicPr>
        <p:blipFill>
          <a:blip r:embed="rId7">
            <a:alphaModFix amt="51000"/>
          </a:blip>
          <a:srcRect l="12536" t="7313" r="13897" b="5141"/>
          <a:stretch/>
        </p:blipFill>
        <p:spPr bwMode="auto">
          <a:xfrm>
            <a:off x="457200" y="1746400"/>
            <a:ext cx="3230219" cy="3843959"/>
          </a:xfrm>
          <a:prstGeom prst="rect">
            <a:avLst/>
          </a:prstGeom>
        </p:spPr>
      </p:pic>
      <p:pic>
        <p:nvPicPr>
          <p:cNvPr id="6" name="Picture 5" descr="A qr code with a dinosaur&#10;&#10;AI-generated content may be incorrect.">
            <a:extLst>
              <a:ext uri="{FF2B5EF4-FFF2-40B4-BE49-F238E27FC236}">
                <a16:creationId xmlns:a16="http://schemas.microsoft.com/office/drawing/2014/main" id="{C4139700-B916-331D-32B1-7A0671A53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738729" y="2139628"/>
            <a:ext cx="705156" cy="64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4A8EBF-C768-9940-E046-E89CDF6EA7E5}"/>
              </a:ext>
            </a:extLst>
          </p:cNvPr>
          <p:cNvSpPr txBox="1"/>
          <p:nvPr/>
        </p:nvSpPr>
        <p:spPr>
          <a:xfrm>
            <a:off x="6927159" y="5185475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1800" u="sng" strike="noStrike" baseline="0">
                <a:solidFill>
                  <a:srgbClr val="0563C1"/>
                </a:solidFill>
                <a:latin typeface="Calibri"/>
                <a:ea typeface="Segoe UI"/>
                <a:cs typeface="Segoe UI"/>
                <a:hlinkClick r:id="rId9"/>
              </a:rPr>
              <a:t>ai.factory@acnca.pt</a:t>
            </a:r>
            <a:r>
              <a:rPr lang="pt-PT" sz="1800" baseline="0">
                <a:latin typeface="Calibri"/>
              </a:rPr>
              <a:t> </a:t>
            </a:r>
            <a:endParaRPr lang="en-GB"/>
          </a:p>
          <a:p>
            <a:pPr algn="ctr"/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D2AA-8F9C-D5F2-C31D-9AFC3FE72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502" y="3351813"/>
            <a:ext cx="11026997" cy="1794432"/>
          </a:xfrm>
        </p:spPr>
        <p:txBody>
          <a:bodyPr>
            <a:normAutofit/>
          </a:bodyPr>
          <a:lstStyle/>
          <a:p>
            <a:pPr algn="just"/>
            <a:r>
              <a:rPr lang="pt-PT" sz="2000" dirty="0"/>
              <a:t>Este projeto recebeu financiamento da Empresa Comum Europeia para a Computação de Alto Desempenho (EuroHPC JU), ao abrigo do Programa Horizonte Europa sob o projeto n.º 101234399, e Espanha, Portugal, Roménia e Turquia. A atualização do </a:t>
            </a:r>
            <a:r>
              <a:rPr lang="pt-PT" sz="2000" dirty="0" err="1"/>
              <a:t>MareNostrum</a:t>
            </a:r>
            <a:r>
              <a:rPr lang="pt-PT" sz="2000" dirty="0"/>
              <a:t> 5 é também cofinanciada ao abrigo do Programa Europa Digital e, em Portugal, pelo Fundo de Recuperação e Resiliência (PRR).</a:t>
            </a:r>
            <a:endParaRPr lang="pt-PT" sz="7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5F7FC8-FDF8-20C5-372C-A8CD35D4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89" y="5178604"/>
            <a:ext cx="465772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FCCC200-0D7B-4C85-A527-70E272311EDA}"/>
              </a:ext>
            </a:extLst>
          </p:cNvPr>
          <p:cNvSpPr txBox="1">
            <a:spLocks/>
          </p:cNvSpPr>
          <p:nvPr/>
        </p:nvSpPr>
        <p:spPr bwMode="auto">
          <a:xfrm>
            <a:off x="823981" y="2260922"/>
            <a:ext cx="10932016" cy="1794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8000" b="0" i="0">
                <a:solidFill>
                  <a:srgbClr val="173A74"/>
                </a:solidFill>
                <a:latin typeface="Aptos Light"/>
                <a:ea typeface="+mj-ea"/>
                <a:cs typeface="+mj-cs"/>
              </a:defRPr>
            </a:lvl1pPr>
          </a:lstStyle>
          <a:p>
            <a:r>
              <a:rPr lang="pt-PT" sz="4000" dirty="0"/>
              <a:t>Obrigado pela vossa atenção</a:t>
            </a:r>
            <a:endParaRPr lang="pt-PT" sz="16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F8497-628C-E097-6C46-271072F3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59507" y="402815"/>
            <a:ext cx="2272986" cy="227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28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20A6633-E14B-492B-6ED9-438AC12B55A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296DA-D74B-11EA-87B8-EE2C6CF7011D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 err="1"/>
              <a:t>Fábricas</a:t>
            </a:r>
            <a:r>
              <a:rPr lang="it-IT"/>
              <a:t> IA: </a:t>
            </a:r>
            <a:r>
              <a:rPr lang="it-IT" err="1"/>
              <a:t>impulsionar</a:t>
            </a:r>
            <a:r>
              <a:rPr lang="it-IT"/>
              <a:t> o futuro IA da Europa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03356-60A9-99E5-25C8-26B1E94EC8E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08799" y="1450318"/>
            <a:ext cx="5787201" cy="41214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buFont typeface="Wingdings"/>
              <a:buChar char="§"/>
              <a:defRPr/>
            </a:pPr>
            <a:endParaRPr lang="en-US" sz="3200" b="1">
              <a:latin typeface="Aptos"/>
            </a:endParaRPr>
          </a:p>
          <a:p>
            <a:pPr marL="342900" indent="-342900">
              <a:buFont typeface="Wingdings"/>
              <a:buChar char="§"/>
              <a:defRPr/>
            </a:pPr>
            <a:r>
              <a:rPr lang="en-US" sz="3200" b="1" err="1">
                <a:latin typeface="Aptos"/>
              </a:rPr>
              <a:t>Ecossistemas</a:t>
            </a:r>
            <a:r>
              <a:rPr lang="en-US" sz="3200" b="1">
                <a:latin typeface="Aptos"/>
              </a:rPr>
              <a:t> </a:t>
            </a:r>
            <a:r>
              <a:rPr lang="en-US" sz="3200" err="1">
                <a:latin typeface="Aptos"/>
              </a:rPr>
              <a:t>dinâmicos</a:t>
            </a:r>
            <a:r>
              <a:rPr lang="en-US" sz="3200">
                <a:latin typeface="Aptos"/>
              </a:rPr>
              <a:t> </a:t>
            </a:r>
            <a:r>
              <a:rPr lang="en-US" sz="3200" err="1">
                <a:latin typeface="Aptos"/>
              </a:rPr>
              <a:t>construídos</a:t>
            </a:r>
            <a:r>
              <a:rPr lang="en-US" sz="3200">
                <a:latin typeface="Aptos"/>
              </a:rPr>
              <a:t> </a:t>
            </a:r>
            <a:r>
              <a:rPr lang="en-US" sz="3200" b="1">
                <a:latin typeface="Aptos"/>
              </a:rPr>
              <a:t>à volta  dos </a:t>
            </a:r>
            <a:r>
              <a:rPr lang="en-US" sz="3200" b="1" err="1">
                <a:latin typeface="Aptos"/>
              </a:rPr>
              <a:t>supercomputadores</a:t>
            </a:r>
            <a:r>
              <a:rPr lang="en-US" sz="3200" b="1">
                <a:latin typeface="Aptos"/>
              </a:rPr>
              <a:t> </a:t>
            </a:r>
            <a:r>
              <a:rPr lang="en-US" sz="3200" b="1" err="1">
                <a:latin typeface="Aptos"/>
              </a:rPr>
              <a:t>otimizados</a:t>
            </a:r>
            <a:r>
              <a:rPr lang="en-US" sz="3200" b="1">
                <a:latin typeface="Aptos"/>
              </a:rPr>
              <a:t> para IA</a:t>
            </a:r>
            <a:r>
              <a:rPr lang="en-US" sz="3200">
                <a:latin typeface="Aptos"/>
              </a:rPr>
              <a:t>.</a:t>
            </a:r>
          </a:p>
          <a:p>
            <a:pPr marL="342900" indent="-342900">
              <a:buFont typeface="Wingdings"/>
              <a:buChar char="§"/>
              <a:defRPr/>
            </a:pPr>
            <a:endParaRPr lang="en-US" sz="3200">
              <a:latin typeface="Aptos"/>
            </a:endParaRPr>
          </a:p>
          <a:p>
            <a:pPr marL="342900" indent="-342900">
              <a:buFont typeface="Wingdings"/>
              <a:buChar char="§"/>
              <a:defRPr/>
            </a:pPr>
            <a:r>
              <a:rPr lang="en-US" sz="3200" err="1">
                <a:latin typeface="Aptos"/>
              </a:rPr>
              <a:t>Fornecer</a:t>
            </a:r>
            <a:r>
              <a:rPr lang="en-US" sz="3200">
                <a:latin typeface="Aptos"/>
              </a:rPr>
              <a:t> </a:t>
            </a:r>
            <a:r>
              <a:rPr lang="en-US" sz="3200" err="1">
                <a:latin typeface="Aptos"/>
              </a:rPr>
              <a:t>poder</a:t>
            </a:r>
            <a:r>
              <a:rPr lang="en-US" sz="3200">
                <a:latin typeface="Aptos"/>
              </a:rPr>
              <a:t> </a:t>
            </a:r>
            <a:r>
              <a:rPr lang="en-US" sz="3200" err="1">
                <a:latin typeface="Aptos"/>
              </a:rPr>
              <a:t>computacional</a:t>
            </a:r>
            <a:r>
              <a:rPr lang="en-US" sz="3200">
                <a:latin typeface="Aptos"/>
              </a:rPr>
              <a:t> e </a:t>
            </a:r>
            <a:r>
              <a:rPr lang="en-US" sz="3200" err="1">
                <a:latin typeface="Aptos"/>
              </a:rPr>
              <a:t>apoio</a:t>
            </a:r>
            <a:r>
              <a:rPr lang="en-US" sz="3200">
                <a:latin typeface="Aptos"/>
              </a:rPr>
              <a:t> </a:t>
            </a:r>
            <a:r>
              <a:rPr lang="en-US" sz="3200" err="1">
                <a:latin typeface="Aptos"/>
              </a:rPr>
              <a:t>especializado</a:t>
            </a:r>
            <a:r>
              <a:rPr lang="en-US" sz="3200">
                <a:latin typeface="Aptos"/>
              </a:rPr>
              <a:t> para </a:t>
            </a:r>
            <a:r>
              <a:rPr lang="en-US" sz="3200" b="1" err="1">
                <a:latin typeface="Aptos"/>
              </a:rPr>
              <a:t>processos</a:t>
            </a:r>
            <a:r>
              <a:rPr lang="en-US" sz="3200" b="1">
                <a:latin typeface="Aptos"/>
              </a:rPr>
              <a:t> de </a:t>
            </a:r>
            <a:r>
              <a:rPr lang="en-US" sz="3200" b="1" err="1">
                <a:latin typeface="Aptos"/>
              </a:rPr>
              <a:t>inovação</a:t>
            </a:r>
            <a:r>
              <a:rPr lang="en-US" sz="3200" b="1">
                <a:latin typeface="Aptos"/>
              </a:rPr>
              <a:t>.</a:t>
            </a:r>
            <a:endParaRPr lang="en-US" sz="3200">
              <a:latin typeface="Aptos"/>
            </a:endParaRPr>
          </a:p>
        </p:txBody>
      </p:sp>
      <p:pic>
        <p:nvPicPr>
          <p:cNvPr id="5" name="Picture 4" descr="A blue background with red and white text&#10;&#10;AI-generated content may be incorrect.">
            <a:extLst>
              <a:ext uri="{FF2B5EF4-FFF2-40B4-BE49-F238E27FC236}">
                <a16:creationId xmlns:a16="http://schemas.microsoft.com/office/drawing/2014/main" id="{9678A608-5ECD-F335-1326-729D6E3D8E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70" y="1450318"/>
            <a:ext cx="4507337" cy="42660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0FC01C5-4F58-1AFC-EFC8-C14127C14F03}"/>
              </a:ext>
            </a:extLst>
          </p:cNvPr>
          <p:cNvSpPr/>
          <p:nvPr/>
        </p:nvSpPr>
        <p:spPr>
          <a:xfrm>
            <a:off x="7474934" y="2377738"/>
            <a:ext cx="580678" cy="55398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7643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9905" y="539545"/>
            <a:ext cx="9332814" cy="800945"/>
          </a:xfrm>
        </p:spPr>
        <p:txBody>
          <a:bodyPr/>
          <a:lstStyle/>
          <a:p>
            <a:pPr>
              <a:defRPr/>
            </a:pPr>
            <a:r>
              <a:rPr lang="en-US"/>
              <a:t>Fábrica de IA BSC: </a:t>
            </a:r>
            <a:r>
              <a:rPr lang="es-ES" err="1"/>
              <a:t>Parceiros</a:t>
            </a:r>
            <a:r>
              <a:rPr lang="es-ES"/>
              <a:t> do </a:t>
            </a:r>
            <a:r>
              <a:rPr lang="es-ES" err="1"/>
              <a:t>consórcio</a:t>
            </a:r>
            <a:endParaRPr lang="es-ES" b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666045" y="2359886"/>
            <a:ext cx="2457450" cy="733424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918057" y="3148731"/>
            <a:ext cx="1438275" cy="1438275"/>
          </a:xfrm>
          <a:prstGeom prst="rect">
            <a:avLst/>
          </a:prstGeom>
          <a:noFill/>
        </p:spPr>
      </p:pic>
      <p:pic>
        <p:nvPicPr>
          <p:cNvPr id="3" name="Imagen 6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9905" y="1763437"/>
            <a:ext cx="389247" cy="389248"/>
          </a:xfrm>
          <a:prstGeom prst="rect">
            <a:avLst/>
          </a:prstGeom>
          <a:ln>
            <a:noFill/>
          </a:ln>
        </p:spPr>
      </p:pic>
      <p:pic>
        <p:nvPicPr>
          <p:cNvPr id="7" name="Imagen 5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48172" y="1774023"/>
            <a:ext cx="389248" cy="389248"/>
          </a:xfrm>
          <a:prstGeom prst="rect">
            <a:avLst/>
          </a:prstGeom>
          <a:ln>
            <a:noFill/>
          </a:ln>
        </p:spPr>
      </p:pic>
      <p:pic>
        <p:nvPicPr>
          <p:cNvPr id="8" name="Imagen 5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2266" y="3867869"/>
            <a:ext cx="389248" cy="389248"/>
          </a:xfrm>
          <a:prstGeom prst="rect">
            <a:avLst/>
          </a:prstGeom>
          <a:ln>
            <a:noFill/>
          </a:ln>
        </p:spPr>
      </p:pic>
      <p:pic>
        <p:nvPicPr>
          <p:cNvPr id="9" name="Picture 2" descr="Printable Country Flag of Romania - Circle | Vector Country Flags of the  World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4594783" y="3878456"/>
            <a:ext cx="389247" cy="389247"/>
          </a:xfrm>
          <a:prstGeom prst="rect">
            <a:avLst/>
          </a:prstGeom>
          <a:noFill/>
        </p:spPr>
      </p:pic>
      <p:sp>
        <p:nvSpPr>
          <p:cNvPr id="20" name="Rectángulo redondeado 47"/>
          <p:cNvSpPr/>
          <p:nvPr/>
        </p:nvSpPr>
        <p:spPr bwMode="auto">
          <a:xfrm>
            <a:off x="839905" y="2225448"/>
            <a:ext cx="2674896" cy="1100593"/>
          </a:xfrm>
          <a:prstGeom prst="roundRect">
            <a:avLst>
              <a:gd name="adj" fmla="val 16667"/>
            </a:avLst>
          </a:prstGeom>
          <a:noFill/>
          <a:ln>
            <a:solidFill>
              <a:srgbClr val="0C5A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21" name="Rectángulo redondeado 47"/>
          <p:cNvSpPr/>
          <p:nvPr/>
        </p:nvSpPr>
        <p:spPr bwMode="auto">
          <a:xfrm>
            <a:off x="4548172" y="2236034"/>
            <a:ext cx="2674896" cy="1100593"/>
          </a:xfrm>
          <a:prstGeom prst="roundRect">
            <a:avLst>
              <a:gd name="adj" fmla="val 16667"/>
            </a:avLst>
          </a:prstGeom>
          <a:noFill/>
          <a:ln>
            <a:solidFill>
              <a:srgbClr val="0C5A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22" name="Rectángulo redondeado 47"/>
          <p:cNvSpPr/>
          <p:nvPr/>
        </p:nvSpPr>
        <p:spPr bwMode="auto">
          <a:xfrm>
            <a:off x="4560533" y="4345461"/>
            <a:ext cx="2674896" cy="1100593"/>
          </a:xfrm>
          <a:prstGeom prst="roundRect">
            <a:avLst>
              <a:gd name="adj" fmla="val 16667"/>
            </a:avLst>
          </a:prstGeom>
          <a:noFill/>
          <a:ln>
            <a:solidFill>
              <a:srgbClr val="0C5A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23" name="TextBox 22"/>
          <p:cNvSpPr txBox="1"/>
          <p:nvPr/>
        </p:nvSpPr>
        <p:spPr bwMode="auto">
          <a:xfrm>
            <a:off x="1232549" y="1758442"/>
            <a:ext cx="224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b="1">
                <a:solidFill>
                  <a:srgbClr val="173A74"/>
                </a:solidFill>
                <a:latin typeface="Aptos"/>
              </a:rPr>
              <a:t>Spain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4937419" y="1769027"/>
            <a:ext cx="224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b="1">
                <a:solidFill>
                  <a:srgbClr val="173A74"/>
                </a:solidFill>
                <a:latin typeface="Aptos"/>
              </a:rPr>
              <a:t>Portugal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1271805" y="3877194"/>
            <a:ext cx="224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b="1">
                <a:solidFill>
                  <a:srgbClr val="173A74"/>
                </a:solidFill>
                <a:latin typeface="Aptos"/>
              </a:rPr>
              <a:t>Türkiye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4976676" y="3887780"/>
            <a:ext cx="224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b="1">
                <a:solidFill>
                  <a:srgbClr val="173A74"/>
                </a:solidFill>
                <a:latin typeface="Aptos"/>
              </a:rPr>
              <a:t>Romania</a:t>
            </a:r>
            <a:endParaRPr/>
          </a:p>
        </p:txBody>
      </p:sp>
      <p:sp>
        <p:nvSpPr>
          <p:cNvPr id="27" name="TextBox 26"/>
          <p:cNvSpPr txBox="1"/>
          <p:nvPr/>
        </p:nvSpPr>
        <p:spPr bwMode="auto">
          <a:xfrm>
            <a:off x="1899250" y="2485086"/>
            <a:ext cx="1570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ca-ES" sz="1200"/>
              <a:t>Barcelona Supercomputing Center (BSC-CNS)</a:t>
            </a:r>
            <a:endParaRPr/>
          </a:p>
        </p:txBody>
      </p:sp>
      <p:sp>
        <p:nvSpPr>
          <p:cNvPr id="29" name="TextBox 28"/>
          <p:cNvSpPr txBox="1"/>
          <p:nvPr/>
        </p:nvSpPr>
        <p:spPr bwMode="auto">
          <a:xfrm>
            <a:off x="5761396" y="2495672"/>
            <a:ext cx="1358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ca-ES" sz="1200"/>
              <a:t>Fundação para a Ciência e a Tecnologia (FCT)</a:t>
            </a:r>
            <a:endParaRPr/>
          </a:p>
        </p:txBody>
      </p:sp>
      <p:sp>
        <p:nvSpPr>
          <p:cNvPr id="30" name="TextBox 29"/>
          <p:cNvSpPr txBox="1"/>
          <p:nvPr/>
        </p:nvSpPr>
        <p:spPr bwMode="auto">
          <a:xfrm>
            <a:off x="5349143" y="4502200"/>
            <a:ext cx="2022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ca-ES" sz="1200"/>
              <a:t>National Institute for Research &amp; Development in Informatics </a:t>
            </a:r>
            <a:endParaRPr/>
          </a:p>
          <a:p>
            <a:pPr>
              <a:buNone/>
              <a:defRPr/>
            </a:pPr>
            <a:r>
              <a:rPr lang="ca-ES" sz="1200"/>
              <a:t>(ICI Bucharest)</a:t>
            </a: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1660650" y="4488199"/>
            <a:ext cx="1893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ca-ES" sz="1200"/>
              <a:t>The Scientific and Technological Research Council of Türkiye (TÜBITAK)</a:t>
            </a:r>
            <a:endParaRPr/>
          </a:p>
        </p:txBody>
      </p:sp>
      <p:sp>
        <p:nvSpPr>
          <p:cNvPr id="35" name="Rectángulo redondeado 47"/>
          <p:cNvSpPr/>
          <p:nvPr/>
        </p:nvSpPr>
        <p:spPr bwMode="auto">
          <a:xfrm>
            <a:off x="852266" y="4334875"/>
            <a:ext cx="2674896" cy="1100593"/>
          </a:xfrm>
          <a:prstGeom prst="roundRect">
            <a:avLst>
              <a:gd name="adj" fmla="val 16667"/>
            </a:avLst>
          </a:prstGeom>
          <a:noFill/>
          <a:ln>
            <a:solidFill>
              <a:srgbClr val="0C5A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36" name="TextBox 35"/>
          <p:cNvSpPr txBox="1"/>
          <p:nvPr/>
        </p:nvSpPr>
        <p:spPr bwMode="auto">
          <a:xfrm>
            <a:off x="8743040" y="1891557"/>
            <a:ext cx="202491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b="1" err="1">
                <a:solidFill>
                  <a:srgbClr val="173A74"/>
                </a:solidFill>
                <a:latin typeface="Aptos Light"/>
                <a:ea typeface="+mn-lt"/>
                <a:cs typeface="Arial"/>
              </a:rPr>
              <a:t>Entidades</a:t>
            </a:r>
            <a:r>
              <a:rPr lang="en-US" b="1">
                <a:solidFill>
                  <a:srgbClr val="173A74"/>
                </a:solidFill>
                <a:latin typeface="Aptos Light"/>
                <a:ea typeface="+mn-lt"/>
                <a:cs typeface="Arial"/>
              </a:rPr>
              <a:t> </a:t>
            </a:r>
            <a:r>
              <a:rPr lang="en-US" b="1" err="1">
                <a:solidFill>
                  <a:srgbClr val="173A74"/>
                </a:solidFill>
                <a:latin typeface="Aptos Light"/>
                <a:ea typeface="+mn-lt"/>
                <a:cs typeface="Arial"/>
              </a:rPr>
              <a:t>afiliadas</a:t>
            </a:r>
            <a:endParaRPr lang="en-US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CE5DB-2E63-1761-5E65-048E0BE5E1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0041" y="1959428"/>
            <a:ext cx="2673703" cy="1524001"/>
          </a:xfrm>
          <a:prstGeom prst="rect">
            <a:avLst/>
          </a:prstGeom>
        </p:spPr>
      </p:pic>
      <p:pic>
        <p:nvPicPr>
          <p:cNvPr id="5" name="Picture 4" descr="SGR 2021 PTG: SGR Propulsion Technologies Group | BSC-CNS">
            <a:extLst>
              <a:ext uri="{FF2B5EF4-FFF2-40B4-BE49-F238E27FC236}">
                <a16:creationId xmlns:a16="http://schemas.microsoft.com/office/drawing/2014/main" id="{8B7F92FB-FF49-3DBE-83A5-DF800C1DD8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971" y="2402282"/>
            <a:ext cx="874486" cy="729007"/>
          </a:xfrm>
          <a:prstGeom prst="rect">
            <a:avLst/>
          </a:prstGeom>
        </p:spPr>
      </p:pic>
      <p:pic>
        <p:nvPicPr>
          <p:cNvPr id="6" name="Picture 5" descr="Institutul National de Cercetare-Dezvoltare in Informatica - ICI ...">
            <a:extLst>
              <a:ext uri="{FF2B5EF4-FFF2-40B4-BE49-F238E27FC236}">
                <a16:creationId xmlns:a16="http://schemas.microsoft.com/office/drawing/2014/main" id="{58281B70-6737-F3D2-23E1-6EF3DC3597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2757" y="4650992"/>
            <a:ext cx="747485" cy="486087"/>
          </a:xfrm>
          <a:prstGeom prst="rect">
            <a:avLst/>
          </a:prstGeom>
        </p:spPr>
      </p:pic>
      <p:pic>
        <p:nvPicPr>
          <p:cNvPr id="11" name="Graphic 10" descr="Scientific and Technological Research Council of Türkiye - Wikipedia">
            <a:extLst>
              <a:ext uri="{FF2B5EF4-FFF2-40B4-BE49-F238E27FC236}">
                <a16:creationId xmlns:a16="http://schemas.microsoft.com/office/drawing/2014/main" id="{9599BB3B-C531-1AAD-BD6A-980A0A1300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4455" y="4386035"/>
            <a:ext cx="669018" cy="9162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1429593" y="580135"/>
            <a:ext cx="9332814" cy="800945"/>
          </a:xfrm>
        </p:spPr>
        <p:txBody>
          <a:bodyPr/>
          <a:lstStyle/>
          <a:p>
            <a:pPr>
              <a:defRPr/>
            </a:pPr>
            <a:r>
              <a:rPr lang="en-US"/>
              <a:t>Fábrica de IA BSC: </a:t>
            </a:r>
            <a:r>
              <a:rPr lang="en-US" err="1"/>
              <a:t>Objetivos</a:t>
            </a:r>
            <a:endParaRPr lang="es-ES"/>
          </a:p>
        </p:txBody>
      </p:sp>
      <p:sp>
        <p:nvSpPr>
          <p:cNvPr id="5" name="QuadreDeText 4"/>
          <p:cNvSpPr txBox="1"/>
          <p:nvPr/>
        </p:nvSpPr>
        <p:spPr bwMode="auto">
          <a:xfrm>
            <a:off x="1991636" y="1765712"/>
            <a:ext cx="39354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-ES" sz="2800" b="1">
                <a:solidFill>
                  <a:srgbClr val="173A74"/>
                </a:solidFill>
                <a:latin typeface="Aptos"/>
              </a:rPr>
              <a:t>Reduzir as barreiras de entrada para a IA com acesso simplificado</a:t>
            </a:r>
            <a:endParaRPr lang="en-US" sz="2800" b="1">
              <a:solidFill>
                <a:srgbClr val="173A74"/>
              </a:solidFill>
              <a:latin typeface="Aptos"/>
            </a:endParaRPr>
          </a:p>
        </p:txBody>
      </p:sp>
      <p:sp>
        <p:nvSpPr>
          <p:cNvPr id="17" name="QuadreDeText 16"/>
          <p:cNvSpPr txBox="1"/>
          <p:nvPr/>
        </p:nvSpPr>
        <p:spPr bwMode="auto">
          <a:xfrm>
            <a:off x="7904747" y="4052323"/>
            <a:ext cx="422835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t-PT" sz="2800" b="1" noProof="0">
                <a:solidFill>
                  <a:srgbClr val="173A74"/>
                </a:solidFill>
                <a:latin typeface="Aptos"/>
              </a:rPr>
              <a:t>Ecossistemas de inovação aberta.</a:t>
            </a:r>
          </a:p>
        </p:txBody>
      </p:sp>
      <p:sp>
        <p:nvSpPr>
          <p:cNvPr id="24" name="QuadreDeText 23"/>
          <p:cNvSpPr txBox="1"/>
          <p:nvPr/>
        </p:nvSpPr>
        <p:spPr bwMode="auto">
          <a:xfrm>
            <a:off x="1928801" y="3886160"/>
            <a:ext cx="4282466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</a:lstStyle>
          <a:p>
            <a:pPr>
              <a:defRPr/>
            </a:pPr>
            <a:r>
              <a:rPr lang="pt-PT" sz="2800" b="1" noProof="0">
                <a:solidFill>
                  <a:srgbClr val="173A74"/>
                </a:solidFill>
                <a:latin typeface="Aptos"/>
              </a:rPr>
              <a:t>Promover </a:t>
            </a:r>
            <a:r>
              <a:rPr lang="pt-PT" sz="2800" b="1" noProof="0" err="1">
                <a:solidFill>
                  <a:srgbClr val="173A74"/>
                </a:solidFill>
                <a:latin typeface="Aptos"/>
              </a:rPr>
              <a:t>competênciasno</a:t>
            </a:r>
            <a:r>
              <a:rPr lang="pt-PT" sz="2800" b="1" noProof="0">
                <a:solidFill>
                  <a:srgbClr val="173A74"/>
                </a:solidFill>
                <a:latin typeface="Aptos"/>
              </a:rPr>
              <a:t> domínio da IA em toda a UE.</a:t>
            </a:r>
          </a:p>
          <a:p>
            <a:pPr>
              <a:defRPr/>
            </a:pPr>
            <a:endParaRPr lang="pt-PT" sz="2800" noProof="0">
              <a:latin typeface="Aptos Light"/>
            </a:endParaRPr>
          </a:p>
        </p:txBody>
      </p:sp>
      <p:sp>
        <p:nvSpPr>
          <p:cNvPr id="25" name="QuadreDeText 24"/>
          <p:cNvSpPr txBox="1"/>
          <p:nvPr/>
        </p:nvSpPr>
        <p:spPr bwMode="auto">
          <a:xfrm>
            <a:off x="7867989" y="1765711"/>
            <a:ext cx="415826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</a:lstStyle>
          <a:p>
            <a:pPr>
              <a:defRPr/>
            </a:pPr>
            <a:r>
              <a:rPr lang="pt-PT" sz="2800" b="1">
                <a:solidFill>
                  <a:srgbClr val="173A74"/>
                </a:solidFill>
                <a:latin typeface="Aptos"/>
              </a:rPr>
              <a:t>Acelerar a inovação e o seu impacto no mundo real.</a:t>
            </a:r>
          </a:p>
        </p:txBody>
      </p:sp>
      <p:grpSp>
        <p:nvGrpSpPr>
          <p:cNvPr id="45" name="Group 44"/>
          <p:cNvGrpSpPr/>
          <p:nvPr/>
        </p:nvGrpSpPr>
        <p:grpSpPr bwMode="auto">
          <a:xfrm>
            <a:off x="128801" y="1575179"/>
            <a:ext cx="1800000" cy="1800000"/>
            <a:chOff x="58394" y="1213784"/>
            <a:chExt cx="2453257" cy="2453257"/>
          </a:xfrm>
        </p:grpSpPr>
        <p:pic>
          <p:nvPicPr>
            <p:cNvPr id="4" name="Imatge 3" descr="Imatge que conté cercle, Ambre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2F2F1"/>
                </a:clrFrom>
                <a:clrTo>
                  <a:srgbClr val="F2F2F1">
                    <a:alpha val="0"/>
                  </a:srgbClr>
                </a:clrTo>
              </a:clrChange>
            </a:blip>
            <a:stretch/>
          </p:blipFill>
          <p:spPr bwMode="auto">
            <a:xfrm>
              <a:off x="58394" y="1213784"/>
              <a:ext cx="2453257" cy="245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315637" y="1405081"/>
              <a:ext cx="2024410" cy="202441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 bwMode="auto">
          <a:xfrm>
            <a:off x="160218" y="3665814"/>
            <a:ext cx="1800000" cy="1800000"/>
            <a:chOff x="68641" y="3363079"/>
            <a:chExt cx="2453257" cy="2453257"/>
          </a:xfrm>
        </p:grpSpPr>
        <p:pic>
          <p:nvPicPr>
            <p:cNvPr id="8" name="Imatge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2F2F1"/>
                </a:clrFrom>
                <a:clrTo>
                  <a:srgbClr val="F2F2F1">
                    <a:alpha val="0"/>
                  </a:srgbClr>
                </a:clrTo>
              </a:clrChange>
            </a:blip>
            <a:stretch/>
          </p:blipFill>
          <p:spPr bwMode="auto">
            <a:xfrm>
              <a:off x="68641" y="3363079"/>
              <a:ext cx="2453257" cy="24532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65059" y="3824678"/>
              <a:ext cx="1496688" cy="1496688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 bwMode="auto">
          <a:xfrm>
            <a:off x="6104747" y="1459894"/>
            <a:ext cx="1800000" cy="1800000"/>
            <a:chOff x="6124920" y="1130801"/>
            <a:chExt cx="2536241" cy="2536241"/>
          </a:xfrm>
        </p:grpSpPr>
        <p:pic>
          <p:nvPicPr>
            <p:cNvPr id="12" name="Imatge 11" descr="Imatge que conté cercle, Ambre&#10;&#10;Pot ser que el contingut generat per IA no sigui correcte.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2F2F1"/>
                </a:clrFrom>
                <a:clrTo>
                  <a:srgbClr val="F2F2F1">
                    <a:alpha val="0"/>
                  </a:srgbClr>
                </a:clrTo>
              </a:clrChange>
            </a:blip>
            <a:stretch/>
          </p:blipFill>
          <p:spPr bwMode="auto">
            <a:xfrm>
              <a:off x="6124920" y="1130801"/>
              <a:ext cx="2536241" cy="25362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6506565" y="1586562"/>
              <a:ext cx="1644996" cy="164499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 bwMode="auto">
          <a:xfrm>
            <a:off x="6110760" y="3653572"/>
            <a:ext cx="1800000" cy="1800000"/>
            <a:chOff x="6135167" y="3346393"/>
            <a:chExt cx="2453257" cy="2453257"/>
          </a:xfrm>
        </p:grpSpPr>
        <p:pic>
          <p:nvPicPr>
            <p:cNvPr id="16" name="Imatge 15" descr="Imatge que conté cercle&#10;&#10;Pot ser que el contingut generat per IA no sigui correcte.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2F2F1"/>
                </a:clrFrom>
                <a:clrTo>
                  <a:srgbClr val="F2F2F1">
                    <a:alpha val="0"/>
                  </a:srgbClr>
                </a:clrTo>
              </a:clrChange>
            </a:blip>
            <a:stretch/>
          </p:blipFill>
          <p:spPr bwMode="auto">
            <a:xfrm>
              <a:off x="6135167" y="3346393"/>
              <a:ext cx="2453257" cy="245325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6470628" y="3617635"/>
              <a:ext cx="1844824" cy="18448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1429593" y="580135"/>
            <a:ext cx="9332814" cy="800945"/>
          </a:xfrm>
        </p:spPr>
        <p:txBody>
          <a:bodyPr/>
          <a:lstStyle/>
          <a:p>
            <a:pPr>
              <a:defRPr/>
            </a:pPr>
            <a:r>
              <a:rPr lang="pt-PT"/>
              <a:t>Indústrias Alvo</a:t>
            </a:r>
          </a:p>
        </p:txBody>
      </p:sp>
      <p:grpSp>
        <p:nvGrpSpPr>
          <p:cNvPr id="36" name="Grupo 35"/>
          <p:cNvGrpSpPr/>
          <p:nvPr/>
        </p:nvGrpSpPr>
        <p:grpSpPr bwMode="auto">
          <a:xfrm>
            <a:off x="3362107" y="1392190"/>
            <a:ext cx="4754265" cy="586517"/>
            <a:chOff x="3924939" y="1536918"/>
            <a:chExt cx="5229694" cy="645169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3924939" y="1618697"/>
              <a:ext cx="511674" cy="511674"/>
            </a:xfrm>
            <a:prstGeom prst="rect">
              <a:avLst/>
            </a:prstGeom>
          </p:spPr>
        </p:pic>
        <p:sp>
          <p:nvSpPr>
            <p:cNvPr id="11" name="Rectángulo redondeado 10"/>
            <p:cNvSpPr/>
            <p:nvPr/>
          </p:nvSpPr>
          <p:spPr bwMode="auto">
            <a:xfrm>
              <a:off x="4551964" y="1566981"/>
              <a:ext cx="4602669" cy="615106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B2F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3" name="CuadroTexto 22"/>
            <p:cNvSpPr txBox="1"/>
            <p:nvPr/>
          </p:nvSpPr>
          <p:spPr bwMode="auto">
            <a:xfrm>
              <a:off x="4680937" y="1536918"/>
              <a:ext cx="996619" cy="56059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  <a:defRPr/>
              </a:pPr>
              <a:r>
                <a:rPr lang="en-US" sz="2000" b="1">
                  <a:latin typeface="Aptos Light"/>
                </a:rPr>
                <a:t>Saúde</a:t>
              </a:r>
              <a:endParaRPr lang="es-ES" sz="2000" b="1">
                <a:latin typeface="Aptos Light"/>
              </a:endParaRPr>
            </a:p>
          </p:txBody>
        </p:sp>
      </p:grpSp>
      <p:grpSp>
        <p:nvGrpSpPr>
          <p:cNvPr id="35" name="Grupo 34"/>
          <p:cNvGrpSpPr/>
          <p:nvPr/>
        </p:nvGrpSpPr>
        <p:grpSpPr bwMode="auto">
          <a:xfrm>
            <a:off x="3427127" y="1982001"/>
            <a:ext cx="4691334" cy="971291"/>
            <a:chOff x="3994159" y="2199533"/>
            <a:chExt cx="5160474" cy="106842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994159" y="2325847"/>
              <a:ext cx="425497" cy="463199"/>
            </a:xfrm>
            <a:prstGeom prst="rect">
              <a:avLst/>
            </a:prstGeom>
          </p:spPr>
        </p:pic>
        <p:sp>
          <p:nvSpPr>
            <p:cNvPr id="12" name="Rectángulo redondeado 11"/>
            <p:cNvSpPr/>
            <p:nvPr/>
          </p:nvSpPr>
          <p:spPr bwMode="auto">
            <a:xfrm>
              <a:off x="4551964" y="2249893"/>
              <a:ext cx="4602669" cy="615106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B2F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4" name="CuadroTexto 23"/>
            <p:cNvSpPr txBox="1"/>
            <p:nvPr/>
          </p:nvSpPr>
          <p:spPr bwMode="auto">
            <a:xfrm>
              <a:off x="4677389" y="2199533"/>
              <a:ext cx="3309387" cy="106842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s-ES" sz="2000">
                  <a:latin typeface="Aptos Light"/>
                </a:rPr>
                <a:t>Clima e Agricultura </a:t>
              </a:r>
              <a:r>
                <a:rPr lang="es-ES" sz="2000" err="1">
                  <a:latin typeface="Aptos Light"/>
                </a:rPr>
                <a:t>Agriculture</a:t>
              </a:r>
              <a:endParaRPr lang="es-ES" sz="2000">
                <a:latin typeface="Aptos Light"/>
              </a:endParaRPr>
            </a:p>
          </p:txBody>
        </p:sp>
      </p:grpSp>
      <p:grpSp>
        <p:nvGrpSpPr>
          <p:cNvPr id="33" name="Grupo 32"/>
          <p:cNvGrpSpPr/>
          <p:nvPr/>
        </p:nvGrpSpPr>
        <p:grpSpPr bwMode="auto">
          <a:xfrm>
            <a:off x="3538057" y="3808237"/>
            <a:ext cx="4585696" cy="585482"/>
            <a:chOff x="4110367" y="3586792"/>
            <a:chExt cx="5044266" cy="644031"/>
          </a:xfrm>
        </p:grpSpPr>
        <p:sp>
          <p:nvSpPr>
            <p:cNvPr id="14" name="Rectángulo redondeado 13"/>
            <p:cNvSpPr/>
            <p:nvPr/>
          </p:nvSpPr>
          <p:spPr bwMode="auto">
            <a:xfrm>
              <a:off x="4551964" y="3615717"/>
              <a:ext cx="4602669" cy="615106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B2F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110367" y="3711461"/>
              <a:ext cx="231197" cy="491746"/>
            </a:xfrm>
            <a:prstGeom prst="rect">
              <a:avLst/>
            </a:prstGeom>
          </p:spPr>
        </p:pic>
        <p:sp>
          <p:nvSpPr>
            <p:cNvPr id="26" name="CuadroTexto 25"/>
            <p:cNvSpPr txBox="1"/>
            <p:nvPr/>
          </p:nvSpPr>
          <p:spPr bwMode="auto">
            <a:xfrm>
              <a:off x="4677390" y="3586792"/>
              <a:ext cx="1086548" cy="5597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  <a:defRPr/>
              </a:pPr>
              <a:r>
                <a:rPr lang="es-ES" sz="2000" b="1" dirty="0" err="1">
                  <a:latin typeface="Aptos Light"/>
                </a:rPr>
                <a:t>Energia</a:t>
              </a:r>
              <a:endParaRPr b="1" dirty="0" err="1"/>
            </a:p>
          </p:txBody>
        </p:sp>
      </p:grpSp>
      <p:grpSp>
        <p:nvGrpSpPr>
          <p:cNvPr id="32" name="Grupo 31"/>
          <p:cNvGrpSpPr/>
          <p:nvPr/>
        </p:nvGrpSpPr>
        <p:grpSpPr bwMode="auto">
          <a:xfrm>
            <a:off x="3409009" y="4422417"/>
            <a:ext cx="4708592" cy="573313"/>
            <a:chOff x="3975177" y="4283090"/>
            <a:chExt cx="5179456" cy="63064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3975177" y="4388048"/>
              <a:ext cx="468585" cy="436268"/>
            </a:xfrm>
            <a:prstGeom prst="rect">
              <a:avLst/>
            </a:prstGeom>
          </p:spPr>
        </p:pic>
        <p:sp>
          <p:nvSpPr>
            <p:cNvPr id="15" name="Rectángulo redondeado 14"/>
            <p:cNvSpPr/>
            <p:nvPr/>
          </p:nvSpPr>
          <p:spPr bwMode="auto">
            <a:xfrm>
              <a:off x="4551964" y="4298629"/>
              <a:ext cx="4602669" cy="615106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B2F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CuadroTexto 26"/>
            <p:cNvSpPr txBox="1"/>
            <p:nvPr/>
          </p:nvSpPr>
          <p:spPr bwMode="auto">
            <a:xfrm>
              <a:off x="4680937" y="4283090"/>
              <a:ext cx="2913330" cy="56059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  <a:defRPr/>
              </a:pPr>
              <a:r>
                <a:rPr lang="es-ES" sz="2000">
                  <a:latin typeface="Aptos Light"/>
                </a:rPr>
                <a:t>Comunicação &amp; Media</a:t>
              </a:r>
            </a:p>
          </p:txBody>
        </p:sp>
      </p:grpSp>
      <p:grpSp>
        <p:nvGrpSpPr>
          <p:cNvPr id="31" name="Grupo 30"/>
          <p:cNvGrpSpPr/>
          <p:nvPr/>
        </p:nvGrpSpPr>
        <p:grpSpPr bwMode="auto">
          <a:xfrm>
            <a:off x="3489886" y="4999025"/>
            <a:ext cx="4633863" cy="598943"/>
            <a:chOff x="4057381" y="4937808"/>
            <a:chExt cx="5097252" cy="65883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057381" y="5060186"/>
              <a:ext cx="377023" cy="457814"/>
            </a:xfrm>
            <a:prstGeom prst="rect">
              <a:avLst/>
            </a:prstGeom>
          </p:spPr>
        </p:pic>
        <p:sp>
          <p:nvSpPr>
            <p:cNvPr id="16" name="Rectángulo redondeado 15"/>
            <p:cNvSpPr/>
            <p:nvPr/>
          </p:nvSpPr>
          <p:spPr bwMode="auto">
            <a:xfrm>
              <a:off x="4551964" y="4981540"/>
              <a:ext cx="4602669" cy="615106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B2F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8" name="CuadroTexto 27"/>
            <p:cNvSpPr txBox="1"/>
            <p:nvPr/>
          </p:nvSpPr>
          <p:spPr bwMode="auto">
            <a:xfrm>
              <a:off x="4677389" y="4937808"/>
              <a:ext cx="2885117" cy="5597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  <a:defRPr/>
              </a:pPr>
              <a:r>
                <a:rPr lang="es-ES" sz="2000" b="1" err="1">
                  <a:latin typeface="Aptos Light"/>
                </a:rPr>
                <a:t>Administração</a:t>
              </a:r>
              <a:r>
                <a:rPr lang="es-ES" sz="2000" b="1">
                  <a:latin typeface="Aptos Light"/>
                </a:rPr>
                <a:t> Pública</a:t>
              </a:r>
              <a:endParaRPr lang="en-US" b="1"/>
            </a:p>
          </p:txBody>
        </p:sp>
      </p:grpSp>
      <p:grpSp>
        <p:nvGrpSpPr>
          <p:cNvPr id="4" name="Grupo 3"/>
          <p:cNvGrpSpPr/>
          <p:nvPr/>
        </p:nvGrpSpPr>
        <p:grpSpPr bwMode="auto">
          <a:xfrm>
            <a:off x="3405751" y="3192904"/>
            <a:ext cx="4711701" cy="599335"/>
            <a:chOff x="3971762" y="2888642"/>
            <a:chExt cx="5182871" cy="659269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3971762" y="2998126"/>
              <a:ext cx="463199" cy="463199"/>
            </a:xfrm>
            <a:prstGeom prst="rect">
              <a:avLst/>
            </a:prstGeom>
          </p:spPr>
        </p:pic>
        <p:sp>
          <p:nvSpPr>
            <p:cNvPr id="18" name="Rectángulo redondeado 17"/>
            <p:cNvSpPr/>
            <p:nvPr/>
          </p:nvSpPr>
          <p:spPr bwMode="auto">
            <a:xfrm>
              <a:off x="4551964" y="2932805"/>
              <a:ext cx="4602669" cy="615106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B2F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9" name="CuadroTexto 18"/>
            <p:cNvSpPr txBox="1"/>
            <p:nvPr/>
          </p:nvSpPr>
          <p:spPr bwMode="auto">
            <a:xfrm>
              <a:off x="4680937" y="2888642"/>
              <a:ext cx="1019543" cy="5597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s-ES" sz="2000" dirty="0" err="1">
                  <a:latin typeface="Aptos Light"/>
                </a:rPr>
                <a:t>Justiça</a:t>
              </a:r>
              <a:endParaRPr dirty="0" err="1"/>
            </a:p>
          </p:txBody>
        </p:sp>
      </p:grpSp>
      <p:grpSp>
        <p:nvGrpSpPr>
          <p:cNvPr id="21" name="Grupo 20"/>
          <p:cNvGrpSpPr/>
          <p:nvPr/>
        </p:nvGrpSpPr>
        <p:grpSpPr bwMode="auto">
          <a:xfrm>
            <a:off x="3383131" y="2590271"/>
            <a:ext cx="4733245" cy="599335"/>
            <a:chOff x="3504278" y="2699801"/>
            <a:chExt cx="5206569" cy="659269"/>
          </a:xfrm>
        </p:grpSpPr>
        <p:grpSp>
          <p:nvGrpSpPr>
            <p:cNvPr id="34" name="Grupo 33"/>
            <p:cNvGrpSpPr/>
            <p:nvPr/>
          </p:nvGrpSpPr>
          <p:grpSpPr bwMode="auto">
            <a:xfrm>
              <a:off x="4108178" y="2699801"/>
              <a:ext cx="4602669" cy="659269"/>
              <a:chOff x="4551964" y="2888642"/>
              <a:chExt cx="4602669" cy="659269"/>
            </a:xfrm>
          </p:grpSpPr>
          <p:sp>
            <p:nvSpPr>
              <p:cNvPr id="13" name="Rectángulo redondeado 12"/>
              <p:cNvSpPr/>
              <p:nvPr/>
            </p:nvSpPr>
            <p:spPr bwMode="auto">
              <a:xfrm>
                <a:off x="4551964" y="2932805"/>
                <a:ext cx="4602669" cy="615106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1B2F7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5" name="CuadroTexto 24"/>
              <p:cNvSpPr txBox="1"/>
              <p:nvPr/>
            </p:nvSpPr>
            <p:spPr bwMode="auto">
              <a:xfrm>
                <a:off x="4680937" y="2888642"/>
                <a:ext cx="1285801" cy="56059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s-ES" sz="2000" dirty="0" err="1">
                    <a:latin typeface="Aptos Light"/>
                  </a:rPr>
                  <a:t>Finanças</a:t>
                </a:r>
              </a:p>
            </p:txBody>
          </p:sp>
        </p:grp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3504278" y="2803823"/>
              <a:ext cx="525056" cy="494957"/>
            </a:xfrm>
            <a:prstGeom prst="rect">
              <a:avLst/>
            </a:prstGeom>
          </p:spPr>
        </p:pic>
      </p:grpSp>
      <p:sp>
        <p:nvSpPr>
          <p:cNvPr id="7" name="CuadroTexto 27">
            <a:extLst>
              <a:ext uri="{FF2B5EF4-FFF2-40B4-BE49-F238E27FC236}">
                <a16:creationId xmlns:a16="http://schemas.microsoft.com/office/drawing/2014/main" id="{96A45A3C-8B9D-C859-26E7-C11278B40472}"/>
              </a:ext>
            </a:extLst>
          </p:cNvPr>
          <p:cNvSpPr txBox="1"/>
          <p:nvPr/>
        </p:nvSpPr>
        <p:spPr bwMode="auto">
          <a:xfrm>
            <a:off x="8944183" y="5968843"/>
            <a:ext cx="2997937" cy="50885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defRPr/>
            </a:pPr>
            <a:r>
              <a:rPr lang="es-ES" sz="2000" b="1" dirty="0">
                <a:latin typeface="Aptos Light"/>
              </a:rPr>
              <a:t>*prioridades em 2026 (PT)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DF73FCE-DF53-01D8-9170-54187FD8947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E6B3A9-173C-B09E-4260-715E340BA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776" y="1981200"/>
            <a:ext cx="4876800" cy="48768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D068636-BA40-5D58-B28D-281590B9D7B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29593" y="580135"/>
            <a:ext cx="9332814" cy="800945"/>
          </a:xfrm>
        </p:spPr>
        <p:txBody>
          <a:bodyPr/>
          <a:lstStyle/>
          <a:p>
            <a:pPr>
              <a:defRPr/>
            </a:pPr>
            <a:r>
              <a:rPr lang="en-US" err="1"/>
              <a:t>Fluxo</a:t>
            </a:r>
            <a:r>
              <a:rPr lang="en-US"/>
              <a:t> dos  </a:t>
            </a:r>
            <a:r>
              <a:rPr lang="en-US" err="1"/>
              <a:t>utilizadores</a:t>
            </a:r>
            <a:r>
              <a:rPr lang="en-US"/>
              <a:t> dos </a:t>
            </a:r>
            <a:r>
              <a:rPr lang="en-US" err="1"/>
              <a:t>serviços</a:t>
            </a:r>
            <a:r>
              <a:rPr lang="en-US"/>
              <a:t> da Fábrica de IA BSC </a:t>
            </a:r>
          </a:p>
        </p:txBody>
      </p:sp>
      <p:sp>
        <p:nvSpPr>
          <p:cNvPr id="8" name="QuadreDeText 4">
            <a:extLst>
              <a:ext uri="{FF2B5EF4-FFF2-40B4-BE49-F238E27FC236}">
                <a16:creationId xmlns:a16="http://schemas.microsoft.com/office/drawing/2014/main" id="{F952F85D-293F-36D8-6590-C263BAB2B28F}"/>
              </a:ext>
            </a:extLst>
          </p:cNvPr>
          <p:cNvSpPr txBox="1"/>
          <p:nvPr/>
        </p:nvSpPr>
        <p:spPr bwMode="auto">
          <a:xfrm>
            <a:off x="1919536" y="4869745"/>
            <a:ext cx="385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ca-ES" sz="2800" b="1">
                <a:solidFill>
                  <a:srgbClr val="173A74"/>
                </a:solidFill>
                <a:latin typeface="Aptos Black" panose="020B0004020202020204" pitchFamily="34" charset="0"/>
              </a:rPr>
              <a:t>One-Stop Shop</a:t>
            </a:r>
            <a:endParaRPr sz="2800">
              <a:latin typeface="Aptos Black" panose="020B0004020202020204" pitchFamily="34" charset="0"/>
            </a:endParaRPr>
          </a:p>
        </p:txBody>
      </p:sp>
      <p:sp>
        <p:nvSpPr>
          <p:cNvPr id="9" name="QuadreDeText 4">
            <a:extLst>
              <a:ext uri="{FF2B5EF4-FFF2-40B4-BE49-F238E27FC236}">
                <a16:creationId xmlns:a16="http://schemas.microsoft.com/office/drawing/2014/main" id="{48866F61-3AC9-4B19-4878-38A0A10721E5}"/>
              </a:ext>
            </a:extLst>
          </p:cNvPr>
          <p:cNvSpPr txBox="1"/>
          <p:nvPr/>
        </p:nvSpPr>
        <p:spPr bwMode="auto">
          <a:xfrm>
            <a:off x="914400" y="3429000"/>
            <a:ext cx="654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ca-ES" sz="3600" b="1">
                <a:solidFill>
                  <a:srgbClr val="173A74"/>
                </a:solidFill>
                <a:latin typeface="Aptos Black" panose="020B0004020202020204" pitchFamily="34" charset="0"/>
              </a:rPr>
              <a:t>Serviços Fábrica de IA BSC</a:t>
            </a:r>
            <a:endParaRPr sz="3600">
              <a:latin typeface="Aptos Black" panose="020B0004020202020204" pitchFamily="34" charset="0"/>
            </a:endParaRPr>
          </a:p>
        </p:txBody>
      </p:sp>
      <p:sp>
        <p:nvSpPr>
          <p:cNvPr id="10" name="QuadreDeText 4">
            <a:extLst>
              <a:ext uri="{FF2B5EF4-FFF2-40B4-BE49-F238E27FC236}">
                <a16:creationId xmlns:a16="http://schemas.microsoft.com/office/drawing/2014/main" id="{7E35B587-CAEA-9E87-9416-73E588C6A732}"/>
              </a:ext>
            </a:extLst>
          </p:cNvPr>
          <p:cNvSpPr txBox="1"/>
          <p:nvPr/>
        </p:nvSpPr>
        <p:spPr bwMode="auto">
          <a:xfrm>
            <a:off x="-181938" y="1981200"/>
            <a:ext cx="997647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ca-ES" sz="4000">
                <a:solidFill>
                  <a:srgbClr val="173A74"/>
                </a:solidFill>
                <a:latin typeface="Aptos Black"/>
                <a:ea typeface="+mn-lt"/>
                <a:cs typeface="+mn-lt"/>
              </a:rPr>
              <a:t>Processos de Inovação Acelerados</a:t>
            </a:r>
            <a:endParaRPr lang="en-US" sz="1200">
              <a:latin typeface="Aptos Black"/>
              <a:ea typeface="+mn-lt"/>
              <a:cs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34AB0C-3C19-1034-1729-955E487D833B}"/>
              </a:ext>
            </a:extLst>
          </p:cNvPr>
          <p:cNvSpPr/>
          <p:nvPr/>
        </p:nvSpPr>
        <p:spPr>
          <a:xfrm>
            <a:off x="5951984" y="5249056"/>
            <a:ext cx="288032" cy="28803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ED2AB5-7511-9907-2010-C5D40BB92FF6}"/>
              </a:ext>
            </a:extLst>
          </p:cNvPr>
          <p:cNvSpPr/>
          <p:nvPr/>
        </p:nvSpPr>
        <p:spPr bwMode="auto">
          <a:xfrm>
            <a:off x="7392144" y="4005064"/>
            <a:ext cx="469082" cy="46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6" descr="A qr code with a dinosaur&#10;&#10;AI-generated content may be incorrect.">
            <a:extLst>
              <a:ext uri="{FF2B5EF4-FFF2-40B4-BE49-F238E27FC236}">
                <a16:creationId xmlns:a16="http://schemas.microsoft.com/office/drawing/2014/main" id="{8266D313-3EFC-CE45-15C4-8AE4423CF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1264458" y="6005046"/>
            <a:ext cx="705156" cy="64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9B22352-D521-8A53-1E9B-5CF1923BFE3A}"/>
              </a:ext>
            </a:extLst>
          </p:cNvPr>
          <p:cNvSpPr txBox="1">
            <a:spLocks/>
          </p:cNvSpPr>
          <p:nvPr/>
        </p:nvSpPr>
        <p:spPr bwMode="auto">
          <a:xfrm>
            <a:off x="9729346" y="6055379"/>
            <a:ext cx="1534421" cy="1007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</a:rPr>
              <a:t>Apply for access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850FA4-7AD1-309C-B7DA-34C7DA6AE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379" y="1192530"/>
            <a:ext cx="1577340" cy="1577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AB4AFB-28BE-12FC-63F1-32E5B3E46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786747" y="5479141"/>
            <a:ext cx="1292683" cy="129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9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 err="1"/>
              <a:t>One</a:t>
            </a:r>
            <a:r>
              <a:rPr lang="es-ES"/>
              <a:t>-stop-shop: o caminho para ter recursos</a:t>
            </a:r>
          </a:p>
        </p:txBody>
      </p:sp>
      <p:cxnSp>
        <p:nvCxnSpPr>
          <p:cNvPr id="4" name="Connector: Elbow 3"/>
          <p:cNvCxnSpPr>
            <a:cxnSpLocks/>
          </p:cNvCxnSpPr>
          <p:nvPr/>
        </p:nvCxnSpPr>
        <p:spPr bwMode="auto">
          <a:xfrm rot="5400000" flipH="1">
            <a:off x="6995664" y="3050956"/>
            <a:ext cx="12879" cy="1937536"/>
          </a:xfrm>
          <a:prstGeom prst="bentConnector3">
            <a:avLst>
              <a:gd name="adj1" fmla="val -994021"/>
            </a:avLst>
          </a:prstGeom>
          <a:ln w="12700">
            <a:solidFill>
              <a:srgbClr val="1244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 bwMode="auto">
          <a:xfrm>
            <a:off x="6548772" y="3657036"/>
            <a:ext cx="889612" cy="612719"/>
          </a:xfrm>
          <a:prstGeom prst="straightConnector1">
            <a:avLst/>
          </a:prstGeom>
          <a:ln w="104775">
            <a:solidFill>
              <a:schemeClr val="bg1">
                <a:lumMod val="8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 bwMode="auto">
          <a:xfrm>
            <a:off x="2589734" y="3657441"/>
            <a:ext cx="889612" cy="612719"/>
          </a:xfrm>
          <a:prstGeom prst="straightConnector1">
            <a:avLst/>
          </a:prstGeom>
          <a:ln w="104775">
            <a:solidFill>
              <a:schemeClr val="bg1">
                <a:lumMod val="8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 bwMode="auto">
          <a:xfrm>
            <a:off x="4558686" y="3662522"/>
            <a:ext cx="889612" cy="612719"/>
          </a:xfrm>
          <a:prstGeom prst="straightConnector1">
            <a:avLst/>
          </a:prstGeom>
          <a:ln w="104775">
            <a:solidFill>
              <a:schemeClr val="bg1">
                <a:lumMod val="8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 bwMode="auto">
          <a:xfrm>
            <a:off x="8514315" y="3653943"/>
            <a:ext cx="889612" cy="612719"/>
          </a:xfrm>
          <a:prstGeom prst="straightConnector1">
            <a:avLst/>
          </a:prstGeom>
          <a:ln w="104775">
            <a:solidFill>
              <a:schemeClr val="bg1">
                <a:lumMod val="8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 bwMode="auto">
          <a:xfrm>
            <a:off x="10457777" y="3650186"/>
            <a:ext cx="889612" cy="612719"/>
          </a:xfrm>
          <a:prstGeom prst="straightConnector1">
            <a:avLst/>
          </a:prstGeom>
          <a:ln w="104775">
            <a:solidFill>
              <a:schemeClr val="bg1">
                <a:lumMod val="8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 bwMode="auto">
          <a:xfrm flipV="1">
            <a:off x="0" y="3334763"/>
            <a:ext cx="12192000" cy="56322"/>
          </a:xfrm>
          <a:prstGeom prst="line">
            <a:avLst/>
          </a:prstGeom>
          <a:ln w="1524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white circle with orange lines around it&#10;&#10;AI-generated content may be incorrect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55253" y="2493275"/>
            <a:ext cx="1685587" cy="1685587"/>
          </a:xfrm>
          <a:prstGeom prst="rect">
            <a:avLst/>
          </a:prstGeom>
        </p:spPr>
      </p:pic>
      <p:pic>
        <p:nvPicPr>
          <p:cNvPr id="14" name="Picture 13" descr="A white circle with orange lines&#10;&#10;AI-generated content may be incorrect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35653" y="2503137"/>
            <a:ext cx="1685587" cy="1685587"/>
          </a:xfrm>
          <a:prstGeom prst="rect">
            <a:avLst/>
          </a:prstGeom>
        </p:spPr>
      </p:pic>
      <p:pic>
        <p:nvPicPr>
          <p:cNvPr id="15" name="Picture 14" descr="A white circle with orange lines around it&#10;&#10;AI-generated content may be incorrect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116053" y="2503137"/>
            <a:ext cx="1685587" cy="16855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188397" y="1880875"/>
            <a:ext cx="1610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 err="1">
                <a:latin typeface="Aptos"/>
              </a:rPr>
              <a:t>Questionário</a:t>
            </a:r>
            <a:r>
              <a:rPr lang="en-US" sz="1200" b="1">
                <a:latin typeface="Aptos"/>
              </a:rPr>
              <a:t> Web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1486729" y="3096664"/>
            <a:ext cx="1101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PT" sz="1400" b="1"/>
              <a:t>Contacto Inicial</a:t>
            </a:r>
            <a:endParaRPr lang="en-US" sz="140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3379705" y="3209012"/>
            <a:ext cx="124817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400" b="1"/>
              <a:t> </a:t>
            </a:r>
            <a:r>
              <a:rPr lang="en-US" sz="1400" b="1" err="1"/>
              <a:t>Validação</a:t>
            </a:r>
            <a:r>
              <a:rPr lang="pt-PT" sz="1400" b="1"/>
              <a:t> IA</a:t>
            </a:r>
            <a:endParaRPr lang="en-US" sz="1400"/>
          </a:p>
        </p:txBody>
      </p:sp>
      <p:sp>
        <p:nvSpPr>
          <p:cNvPr id="19" name="TextBox 18"/>
          <p:cNvSpPr txBox="1"/>
          <p:nvPr/>
        </p:nvSpPr>
        <p:spPr bwMode="auto">
          <a:xfrm>
            <a:off x="5401392" y="3073153"/>
            <a:ext cx="1248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PT" sz="1400" b="1"/>
              <a:t>Catálogo de Serviços</a:t>
            </a:r>
            <a:endParaRPr lang="en-US" sz="1400"/>
          </a:p>
        </p:txBody>
      </p:sp>
      <p:sp>
        <p:nvSpPr>
          <p:cNvPr id="20" name="TextBox 19"/>
          <p:cNvSpPr txBox="1"/>
          <p:nvPr/>
        </p:nvSpPr>
        <p:spPr bwMode="auto">
          <a:xfrm>
            <a:off x="7372648" y="3084321"/>
            <a:ext cx="1248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PT" sz="1400" b="1"/>
              <a:t>Entrega de Serviços</a:t>
            </a:r>
            <a:endParaRPr lang="en-US" sz="1400"/>
          </a:p>
        </p:txBody>
      </p:sp>
      <p:sp>
        <p:nvSpPr>
          <p:cNvPr id="21" name="TextBox 20"/>
          <p:cNvSpPr txBox="1"/>
          <p:nvPr/>
        </p:nvSpPr>
        <p:spPr bwMode="auto">
          <a:xfrm>
            <a:off x="9090830" y="3169811"/>
            <a:ext cx="1685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err="1"/>
              <a:t>Acompanhamento</a:t>
            </a:r>
            <a:endParaRPr lang="en-US" sz="1400"/>
          </a:p>
        </p:txBody>
      </p:sp>
      <p:sp>
        <p:nvSpPr>
          <p:cNvPr id="22" name="TextBox 21"/>
          <p:cNvSpPr txBox="1"/>
          <p:nvPr/>
        </p:nvSpPr>
        <p:spPr bwMode="auto">
          <a:xfrm>
            <a:off x="2131067" y="1883711"/>
            <a:ext cx="897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 err="1">
                <a:latin typeface="Aptos"/>
              </a:rPr>
              <a:t>Entrevista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4135557" y="1871442"/>
            <a:ext cx="897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 err="1">
                <a:latin typeface="Aptos"/>
              </a:rPr>
              <a:t>Proposta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6089924" y="1873847"/>
            <a:ext cx="1079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 err="1">
                <a:latin typeface="Aptos"/>
              </a:rPr>
              <a:t>Desafio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8218476" y="1878147"/>
            <a:ext cx="897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>
                <a:latin typeface="Aptos"/>
              </a:rPr>
              <a:t>Feedback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2981491" y="4345042"/>
            <a:ext cx="1203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 err="1">
                <a:latin typeface="Aptos"/>
              </a:rPr>
              <a:t>Triagem</a:t>
            </a:r>
            <a:r>
              <a:rPr lang="en-US" sz="1200" b="1">
                <a:latin typeface="Aptos"/>
              </a:rPr>
              <a:t> </a:t>
            </a:r>
            <a:r>
              <a:rPr lang="en-US" sz="1200" b="1" err="1">
                <a:latin typeface="Aptos"/>
              </a:rPr>
              <a:t>Inicial</a:t>
            </a:r>
            <a:endParaRPr/>
          </a:p>
        </p:txBody>
      </p:sp>
      <p:sp>
        <p:nvSpPr>
          <p:cNvPr id="27" name="TextBox 26"/>
          <p:cNvSpPr txBox="1"/>
          <p:nvPr/>
        </p:nvSpPr>
        <p:spPr bwMode="auto">
          <a:xfrm>
            <a:off x="4573200" y="4331308"/>
            <a:ext cx="1811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>
                <a:latin typeface="Aptos"/>
              </a:rPr>
              <a:t>One-page Diagnosis</a:t>
            </a:r>
            <a:endParaRPr/>
          </a:p>
        </p:txBody>
      </p:sp>
      <p:sp>
        <p:nvSpPr>
          <p:cNvPr id="28" name="TextBox 27"/>
          <p:cNvSpPr txBox="1"/>
          <p:nvPr/>
        </p:nvSpPr>
        <p:spPr bwMode="auto">
          <a:xfrm>
            <a:off x="9122588" y="4353676"/>
            <a:ext cx="1079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 err="1">
                <a:latin typeface="Aptos"/>
              </a:rPr>
              <a:t>Resultado</a:t>
            </a:r>
            <a:endParaRPr/>
          </a:p>
        </p:txBody>
      </p:sp>
      <p:sp>
        <p:nvSpPr>
          <p:cNvPr id="29" name="TextBox 28"/>
          <p:cNvSpPr txBox="1"/>
          <p:nvPr/>
        </p:nvSpPr>
        <p:spPr bwMode="auto">
          <a:xfrm>
            <a:off x="10261293" y="4355365"/>
            <a:ext cx="2004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 err="1">
                <a:latin typeface="Aptos"/>
              </a:rPr>
              <a:t>Melhoria</a:t>
            </a:r>
            <a:r>
              <a:rPr lang="en-US" sz="1200" b="1">
                <a:latin typeface="Aptos"/>
              </a:rPr>
              <a:t> de </a:t>
            </a:r>
            <a:r>
              <a:rPr lang="en-US" sz="1200" b="1" err="1">
                <a:latin typeface="Aptos"/>
              </a:rPr>
              <a:t>Processos</a:t>
            </a:r>
            <a:endParaRPr/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 bwMode="auto">
          <a:xfrm>
            <a:off x="637417" y="2231931"/>
            <a:ext cx="889612" cy="612719"/>
          </a:xfrm>
          <a:prstGeom prst="straightConnector1">
            <a:avLst/>
          </a:prstGeom>
          <a:ln w="104775">
            <a:solidFill>
              <a:schemeClr val="bg1">
                <a:lumMod val="8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 bwMode="auto">
          <a:xfrm>
            <a:off x="2647790" y="2224672"/>
            <a:ext cx="889612" cy="612719"/>
          </a:xfrm>
          <a:prstGeom prst="straightConnector1">
            <a:avLst/>
          </a:prstGeom>
          <a:ln w="104775">
            <a:solidFill>
              <a:schemeClr val="bg1">
                <a:lumMod val="8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 bwMode="auto">
          <a:xfrm>
            <a:off x="4666211" y="2217917"/>
            <a:ext cx="889612" cy="612719"/>
          </a:xfrm>
          <a:prstGeom prst="straightConnector1">
            <a:avLst/>
          </a:prstGeom>
          <a:ln w="104775">
            <a:solidFill>
              <a:schemeClr val="bg1">
                <a:lumMod val="8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 bwMode="auto">
          <a:xfrm>
            <a:off x="6629515" y="2256704"/>
            <a:ext cx="889612" cy="612719"/>
          </a:xfrm>
          <a:prstGeom prst="straightConnector1">
            <a:avLst/>
          </a:prstGeom>
          <a:ln w="104775">
            <a:solidFill>
              <a:schemeClr val="bg1">
                <a:lumMod val="8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 bwMode="auto">
          <a:xfrm>
            <a:off x="8592819" y="2235431"/>
            <a:ext cx="889612" cy="612719"/>
          </a:xfrm>
          <a:prstGeom prst="straightConnector1">
            <a:avLst/>
          </a:prstGeom>
          <a:ln w="104775">
            <a:solidFill>
              <a:schemeClr val="bg1">
                <a:lumMod val="8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 bwMode="auto">
          <a:xfrm>
            <a:off x="9122588" y="5462484"/>
            <a:ext cx="841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/>
              <a:t>Coworking spaces</a:t>
            </a:r>
            <a:endParaRPr/>
          </a:p>
        </p:txBody>
      </p:sp>
      <p:sp>
        <p:nvSpPr>
          <p:cNvPr id="41" name="TextBox 40"/>
          <p:cNvSpPr txBox="1"/>
          <p:nvPr/>
        </p:nvSpPr>
        <p:spPr bwMode="auto">
          <a:xfrm>
            <a:off x="6476920" y="4350123"/>
            <a:ext cx="2004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err="1">
                <a:latin typeface="Aptos"/>
              </a:rPr>
              <a:t>Atribuído</a:t>
            </a:r>
            <a:r>
              <a:rPr lang="en-US" sz="1200" b="1">
                <a:latin typeface="Aptos"/>
              </a:rPr>
              <a:t> </a:t>
            </a:r>
            <a:r>
              <a:rPr lang="en-US" sz="1200" b="1" err="1">
                <a:latin typeface="Aptos"/>
              </a:rPr>
              <a:t>Nível</a:t>
            </a:r>
            <a:r>
              <a:rPr lang="en-US" sz="1200" b="1">
                <a:latin typeface="Aptos"/>
              </a:rPr>
              <a:t> de </a:t>
            </a:r>
            <a:r>
              <a:rPr lang="en-US" sz="1200" b="1" err="1">
                <a:latin typeface="Aptos"/>
              </a:rPr>
              <a:t>Acesso</a:t>
            </a:r>
            <a:endParaRPr/>
          </a:p>
        </p:txBody>
      </p:sp>
      <p:cxnSp>
        <p:nvCxnSpPr>
          <p:cNvPr id="42" name="Connector: Elbow 41"/>
          <p:cNvCxnSpPr>
            <a:cxnSpLocks/>
            <a:endCxn id="43" idx="0"/>
          </p:cNvCxnSpPr>
          <p:nvPr/>
        </p:nvCxnSpPr>
        <p:spPr bwMode="auto">
          <a:xfrm rot="5400000">
            <a:off x="9014224" y="4935129"/>
            <a:ext cx="327511" cy="72546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 bwMode="auto">
          <a:xfrm>
            <a:off x="8374187" y="5461618"/>
            <a:ext cx="882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/>
              <a:t>Acceleration programme</a:t>
            </a:r>
          </a:p>
        </p:txBody>
      </p:sp>
      <p:sp>
        <p:nvSpPr>
          <p:cNvPr id="44" name="TextBox 43"/>
          <p:cNvSpPr txBox="1"/>
          <p:nvPr/>
        </p:nvSpPr>
        <p:spPr bwMode="auto">
          <a:xfrm>
            <a:off x="9854007" y="5461618"/>
            <a:ext cx="945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/>
              <a:t>Go to market strategies</a:t>
            </a:r>
            <a:endParaRPr/>
          </a:p>
        </p:txBody>
      </p:sp>
      <p:cxnSp>
        <p:nvCxnSpPr>
          <p:cNvPr id="45" name="Connector: Elbow 44"/>
          <p:cNvCxnSpPr>
            <a:cxnSpLocks/>
            <a:endCxn id="44" idx="0"/>
          </p:cNvCxnSpPr>
          <p:nvPr/>
        </p:nvCxnSpPr>
        <p:spPr bwMode="auto">
          <a:xfrm rot="16199998" flipH="1">
            <a:off x="9769869" y="4904949"/>
            <a:ext cx="327511" cy="78582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  <a:endCxn id="40" idx="0"/>
          </p:cNvCxnSpPr>
          <p:nvPr/>
        </p:nvCxnSpPr>
        <p:spPr bwMode="auto">
          <a:xfrm>
            <a:off x="9540712" y="5134107"/>
            <a:ext cx="2601" cy="32837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Content Placeholder 35" descr="A blue arrows pointing to different directions&#10;&#10;AI-generated content may be incorrect.">
            <a:extLst>
              <a:ext uri="{FF2B5EF4-FFF2-40B4-BE49-F238E27FC236}">
                <a16:creationId xmlns:a16="http://schemas.microsoft.com/office/drawing/2014/main" id="{2B071510-2311-1FB7-0727-F0258C473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 bwMode="auto">
          <a:xfrm rot="16200000">
            <a:off x="3173185" y="4629056"/>
            <a:ext cx="647701" cy="647701"/>
          </a:xfrm>
          <a:prstGeom prst="rect">
            <a:avLst/>
          </a:prstGeom>
        </p:spPr>
      </p:pic>
      <p:pic>
        <p:nvPicPr>
          <p:cNvPr id="48" name="Picture 47" descr="A blue line drawing of a clipboard with a pen&#10;&#10;AI-generated content may be incorrect.">
            <a:extLst>
              <a:ext uri="{FF2B5EF4-FFF2-40B4-BE49-F238E27FC236}">
                <a16:creationId xmlns:a16="http://schemas.microsoft.com/office/drawing/2014/main" id="{B1A13E1C-9597-7958-B44D-1FC517EFC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470" y="4706256"/>
            <a:ext cx="575131" cy="593274"/>
          </a:xfrm>
          <a:prstGeom prst="rect">
            <a:avLst/>
          </a:prstGeom>
        </p:spPr>
      </p:pic>
      <p:pic>
        <p:nvPicPr>
          <p:cNvPr id="11" name="Picture 10" descr="A blue line art of two people with a check mark and x&#10;&#10;AI-generated content may be incorrect.">
            <a:extLst>
              <a:ext uri="{FF2B5EF4-FFF2-40B4-BE49-F238E27FC236}">
                <a16:creationId xmlns:a16="http://schemas.microsoft.com/office/drawing/2014/main" id="{230B6F74-B835-3CDE-E93D-2A5188230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6815" y="4630387"/>
            <a:ext cx="566059" cy="496786"/>
          </a:xfrm>
          <a:prstGeom prst="rect">
            <a:avLst/>
          </a:prstGeom>
        </p:spPr>
      </p:pic>
      <p:pic>
        <p:nvPicPr>
          <p:cNvPr id="12" name="Picture 11" descr="A blue graph with a arrow pointing up&#10;&#10;AI-generated content may be incorrect.">
            <a:extLst>
              <a:ext uri="{FF2B5EF4-FFF2-40B4-BE49-F238E27FC236}">
                <a16:creationId xmlns:a16="http://schemas.microsoft.com/office/drawing/2014/main" id="{E098C287-0AC4-EA17-2A2D-7D17BE20A0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9257" y="4679867"/>
            <a:ext cx="437409" cy="496786"/>
          </a:xfrm>
          <a:prstGeom prst="rect">
            <a:avLst/>
          </a:prstGeom>
        </p:spPr>
      </p:pic>
      <p:pic>
        <p:nvPicPr>
          <p:cNvPr id="47" name="Picture 46" descr="A close-up of a paper&#10;&#10;AI-generated content may be incorrect.">
            <a:extLst>
              <a:ext uri="{FF2B5EF4-FFF2-40B4-BE49-F238E27FC236}">
                <a16:creationId xmlns:a16="http://schemas.microsoft.com/office/drawing/2014/main" id="{321B11D7-EAD7-FF75-FDC3-B2D2CC4C4F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4709554"/>
            <a:ext cx="714500" cy="645228"/>
          </a:xfrm>
          <a:prstGeom prst="rect">
            <a:avLst/>
          </a:prstGeom>
        </p:spPr>
      </p:pic>
      <p:pic>
        <p:nvPicPr>
          <p:cNvPr id="35" name="Picture 34" descr="A qr code with a dinosaur&#10;&#10;AI-generated content may be incorrect.">
            <a:extLst>
              <a:ext uri="{FF2B5EF4-FFF2-40B4-BE49-F238E27FC236}">
                <a16:creationId xmlns:a16="http://schemas.microsoft.com/office/drawing/2014/main" id="{BCCF95C8-AF08-0555-CD96-C0E24592FA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1264458" y="6005046"/>
            <a:ext cx="705156" cy="64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11ADCB8-9102-72EE-B37C-448942F340DF}"/>
              </a:ext>
            </a:extLst>
          </p:cNvPr>
          <p:cNvSpPr txBox="1">
            <a:spLocks/>
          </p:cNvSpPr>
          <p:nvPr/>
        </p:nvSpPr>
        <p:spPr bwMode="auto">
          <a:xfrm>
            <a:off x="9729346" y="6055379"/>
            <a:ext cx="1534421" cy="1007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</a:rPr>
              <a:t>Apply for access here</a:t>
            </a:r>
          </a:p>
        </p:txBody>
      </p:sp>
    </p:spTree>
    <p:extLst>
      <p:ext uri="{BB962C8B-B14F-4D97-AF65-F5344CB8AC3E}">
        <p14:creationId xmlns:p14="http://schemas.microsoft.com/office/powerpoint/2010/main" val="19004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00F2907-1882-6B6D-6522-E29D1D85602E}"/>
              </a:ext>
            </a:extLst>
          </p:cNvPr>
          <p:cNvSpPr/>
          <p:nvPr/>
        </p:nvSpPr>
        <p:spPr bwMode="auto">
          <a:xfrm>
            <a:off x="6069138" y="1437041"/>
            <a:ext cx="5659147" cy="3762057"/>
          </a:xfrm>
          <a:prstGeom prst="roundRect">
            <a:avLst>
              <a:gd name="adj" fmla="val 845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EAF6B-F026-29B1-1B66-0C92E7B0A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Os serviços da Fábrica de IA BSC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91672F-4E5A-ED82-BC5E-2E310C23D4D8}"/>
              </a:ext>
            </a:extLst>
          </p:cNvPr>
          <p:cNvSpPr/>
          <p:nvPr/>
        </p:nvSpPr>
        <p:spPr bwMode="auto">
          <a:xfrm>
            <a:off x="269787" y="1437042"/>
            <a:ext cx="5659147" cy="3762057"/>
          </a:xfrm>
          <a:prstGeom prst="roundRect">
            <a:avLst>
              <a:gd name="adj" fmla="val 845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77E82D8-48A8-BC00-7DAA-6294A6D9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963374" y="1575465"/>
            <a:ext cx="1080000" cy="71944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96CFA-0E24-1D7D-C9BD-4426626B4985}"/>
              </a:ext>
            </a:extLst>
          </p:cNvPr>
          <p:cNvSpPr txBox="1"/>
          <p:nvPr/>
        </p:nvSpPr>
        <p:spPr bwMode="auto">
          <a:xfrm>
            <a:off x="2151474" y="1743185"/>
            <a:ext cx="3340594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000" b="1" baseline="0">
                <a:solidFill>
                  <a:srgbClr val="1C3076"/>
                </a:solidFill>
                <a:latin typeface="Aptos"/>
              </a:rPr>
              <a:t>Acesso ao </a:t>
            </a:r>
            <a:r>
              <a:rPr lang="pt-PT" sz="2000" b="1" baseline="0" err="1">
                <a:solidFill>
                  <a:srgbClr val="1C3076"/>
                </a:solidFill>
                <a:latin typeface="Aptos"/>
              </a:rPr>
              <a:t>MareNostrum</a:t>
            </a:r>
            <a:r>
              <a:rPr lang="pt-PT" sz="2000" b="1" baseline="0">
                <a:solidFill>
                  <a:srgbClr val="1C3076"/>
                </a:solidFill>
                <a:latin typeface="Aptos"/>
              </a:rPr>
              <a:t>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DF50D-C4AF-7EA1-509F-C404052723BE}"/>
              </a:ext>
            </a:extLst>
          </p:cNvPr>
          <p:cNvSpPr txBox="1"/>
          <p:nvPr/>
        </p:nvSpPr>
        <p:spPr bwMode="auto">
          <a:xfrm>
            <a:off x="2150874" y="2668462"/>
            <a:ext cx="4438369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000" b="1" baseline="0">
                <a:solidFill>
                  <a:srgbClr val="1C3076"/>
                </a:solidFill>
                <a:latin typeface="Aptos"/>
              </a:rPr>
              <a:t>Suporte Técnico Especializado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6EB546-A645-4FEA-D177-40DDFBC147B6}"/>
              </a:ext>
            </a:extLst>
          </p:cNvPr>
          <p:cNvSpPr txBox="1"/>
          <p:nvPr/>
        </p:nvSpPr>
        <p:spPr bwMode="auto">
          <a:xfrm>
            <a:off x="2151474" y="3584317"/>
            <a:ext cx="3023278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000" b="1" baseline="0">
                <a:solidFill>
                  <a:srgbClr val="1C3076"/>
                </a:solidFill>
                <a:latin typeface="Aptos"/>
              </a:rPr>
              <a:t>Dados</a:t>
            </a:r>
          </a:p>
        </p:txBody>
      </p:sp>
      <p:pic>
        <p:nvPicPr>
          <p:cNvPr id="23" name="Picture 22" descr="Multi-colored graphs and numbers">
            <a:extLst>
              <a:ext uri="{FF2B5EF4-FFF2-40B4-BE49-F238E27FC236}">
                <a16:creationId xmlns:a16="http://schemas.microsoft.com/office/drawing/2014/main" id="{7B912D03-4C78-1911-DA7A-8ADA51565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4" y="3406715"/>
            <a:ext cx="1080000" cy="720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BB5D12F-5A33-0D75-300F-B0EECDC1F755}"/>
              </a:ext>
            </a:extLst>
          </p:cNvPr>
          <p:cNvSpPr txBox="1"/>
          <p:nvPr/>
        </p:nvSpPr>
        <p:spPr bwMode="auto">
          <a:xfrm>
            <a:off x="2150874" y="4513749"/>
            <a:ext cx="3341194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b="1">
                <a:solidFill>
                  <a:srgbClr val="1C3076"/>
                </a:solidFill>
                <a:latin typeface="Aptos" panose="020B0004020202020204" pitchFamily="34" charset="0"/>
              </a:rPr>
              <a:t>Bibliotecas de Software</a:t>
            </a:r>
            <a:endParaRPr lang="pt-PT" sz="2000" b="1" baseline="0">
              <a:solidFill>
                <a:srgbClr val="1C3076"/>
              </a:solidFill>
              <a:latin typeface="Aptos" panose="020B0004020202020204" pitchFamily="34" charset="0"/>
            </a:endParaRPr>
          </a:p>
        </p:txBody>
      </p:sp>
      <p:pic>
        <p:nvPicPr>
          <p:cNvPr id="26" name="Picture 25" descr="Files in folders">
            <a:extLst>
              <a:ext uri="{FF2B5EF4-FFF2-40B4-BE49-F238E27FC236}">
                <a16:creationId xmlns:a16="http://schemas.microsoft.com/office/drawing/2014/main" id="{06506D47-2B8B-5078-5276-56FF196885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60" b="13826"/>
          <a:stretch>
            <a:fillRect/>
          </a:stretch>
        </p:blipFill>
        <p:spPr>
          <a:xfrm>
            <a:off x="963374" y="4329152"/>
            <a:ext cx="1080000" cy="71944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collage of different images&#10;&#10;AI-generated content may be incorrect.">
            <a:extLst>
              <a:ext uri="{FF2B5EF4-FFF2-40B4-BE49-F238E27FC236}">
                <a16:creationId xmlns:a16="http://schemas.microsoft.com/office/drawing/2014/main" id="{9ED0FADF-3095-86E4-4B05-78EFCAA5EE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4" b="8463"/>
          <a:stretch>
            <a:fillRect/>
          </a:stretch>
        </p:blipFill>
        <p:spPr>
          <a:xfrm>
            <a:off x="963373" y="2497440"/>
            <a:ext cx="1080000" cy="70394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E22386-02FB-31F1-CA63-EA9E4828112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13757"/>
          <a:stretch>
            <a:fillRect/>
          </a:stretch>
        </p:blipFill>
        <p:spPr bwMode="auto">
          <a:xfrm>
            <a:off x="6855137" y="2013049"/>
            <a:ext cx="1080000" cy="76634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517AD6-AA26-A887-772B-4CF561452C0F}"/>
              </a:ext>
            </a:extLst>
          </p:cNvPr>
          <p:cNvSpPr txBox="1"/>
          <p:nvPr/>
        </p:nvSpPr>
        <p:spPr bwMode="auto">
          <a:xfrm>
            <a:off x="8043738" y="2195159"/>
            <a:ext cx="4258157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000" b="1" baseline="0" dirty="0">
                <a:solidFill>
                  <a:srgbClr val="1C3076"/>
                </a:solidFill>
                <a:latin typeface="Aptos"/>
              </a:rPr>
              <a:t>Espaços de </a:t>
            </a:r>
            <a:r>
              <a:rPr lang="pt-PT" sz="2000" b="1" baseline="0" dirty="0" err="1">
                <a:solidFill>
                  <a:srgbClr val="1C3076"/>
                </a:solidFill>
                <a:latin typeface="Aptos"/>
              </a:rPr>
              <a:t>Coworking</a:t>
            </a:r>
            <a:endParaRPr lang="pt-PT" sz="2000" b="1" baseline="0" dirty="0">
              <a:solidFill>
                <a:srgbClr val="1C3076"/>
              </a:solidFill>
              <a:latin typeface="Aptos"/>
            </a:endParaRPr>
          </a:p>
        </p:txBody>
      </p:sp>
      <p:pic>
        <p:nvPicPr>
          <p:cNvPr id="25" name="Picture 24" descr="Books and laptop">
            <a:extLst>
              <a:ext uri="{FF2B5EF4-FFF2-40B4-BE49-F238E27FC236}">
                <a16:creationId xmlns:a16="http://schemas.microsoft.com/office/drawing/2014/main" id="{1DF29537-7306-9AFA-C1AE-02F4008312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26" y="3006979"/>
            <a:ext cx="1080000" cy="72095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75C1EC-8A86-2863-627C-01842546FD40}"/>
              </a:ext>
            </a:extLst>
          </p:cNvPr>
          <p:cNvSpPr txBox="1"/>
          <p:nvPr/>
        </p:nvSpPr>
        <p:spPr bwMode="auto">
          <a:xfrm>
            <a:off x="8043738" y="3101392"/>
            <a:ext cx="3023278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000" b="1" baseline="0">
                <a:solidFill>
                  <a:srgbClr val="1C3076"/>
                </a:solidFill>
                <a:latin typeface="Aptos"/>
              </a:rPr>
              <a:t>Formação</a:t>
            </a:r>
          </a:p>
        </p:txBody>
      </p:sp>
      <p:pic>
        <p:nvPicPr>
          <p:cNvPr id="28" name="Imagem 7" descr="Uma imagem com concerto, público, palco, evento&#10;&#10;Os conteúdos gerados por IA poderão estar incorretos.">
            <a:extLst>
              <a:ext uri="{FF2B5EF4-FFF2-40B4-BE49-F238E27FC236}">
                <a16:creationId xmlns:a16="http://schemas.microsoft.com/office/drawing/2014/main" id="{0F1148DC-468D-4B4F-5F03-74EAA5EA6D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6326" y="3955525"/>
            <a:ext cx="1080000" cy="74093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AA419C28-EABD-4E55-5EF4-8AEB998ECFD9}"/>
              </a:ext>
            </a:extLst>
          </p:cNvPr>
          <p:cNvSpPr txBox="1"/>
          <p:nvPr/>
        </p:nvSpPr>
        <p:spPr bwMode="auto">
          <a:xfrm>
            <a:off x="8043738" y="4113639"/>
            <a:ext cx="2883889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000" b="1">
                <a:solidFill>
                  <a:srgbClr val="1C3076"/>
                </a:solidFill>
                <a:latin typeface="Aptos"/>
              </a:rPr>
              <a:t>Eventos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5D35A5-85F7-CAFF-C9E7-5EB66E211AA9}"/>
              </a:ext>
            </a:extLst>
          </p:cNvPr>
          <p:cNvSpPr txBox="1"/>
          <p:nvPr/>
        </p:nvSpPr>
        <p:spPr bwMode="auto">
          <a:xfrm rot="16200000">
            <a:off x="-1642874" y="3133403"/>
            <a:ext cx="4438369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b="1" baseline="0">
                <a:solidFill>
                  <a:schemeClr val="tx2">
                    <a:lumMod val="60000"/>
                    <a:lumOff val="40000"/>
                  </a:schemeClr>
                </a:solidFill>
                <a:latin typeface="Aptos"/>
              </a:rPr>
              <a:t>SERVIÇOS TÉCNICOS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456BF5-C077-4C49-F6FB-C90B0F510C6D}"/>
              </a:ext>
            </a:extLst>
          </p:cNvPr>
          <p:cNvSpPr txBox="1"/>
          <p:nvPr/>
        </p:nvSpPr>
        <p:spPr bwMode="auto">
          <a:xfrm rot="16200000">
            <a:off x="4228548" y="3181921"/>
            <a:ext cx="4438369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b="1" baseline="0">
                <a:solidFill>
                  <a:schemeClr val="tx2">
                    <a:lumMod val="60000"/>
                    <a:lumOff val="40000"/>
                  </a:schemeClr>
                </a:solidFill>
                <a:latin typeface="Aptos"/>
              </a:rPr>
              <a:t>SERVIÇOS DE COMUNIDADE</a:t>
            </a:r>
          </a:p>
        </p:txBody>
      </p:sp>
      <p:pic>
        <p:nvPicPr>
          <p:cNvPr id="34" name="Picture 33" descr="A qr code with a dinosaur&#10;&#10;AI-generated content may be incorrect.">
            <a:extLst>
              <a:ext uri="{FF2B5EF4-FFF2-40B4-BE49-F238E27FC236}">
                <a16:creationId xmlns:a16="http://schemas.microsoft.com/office/drawing/2014/main" id="{4BC0BD8F-E035-BBF0-B972-DB870286C8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 bwMode="auto">
          <a:xfrm>
            <a:off x="11264458" y="6005046"/>
            <a:ext cx="705156" cy="64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DFBD622-47D8-B9C5-73A5-2A3A9887A423}"/>
              </a:ext>
            </a:extLst>
          </p:cNvPr>
          <p:cNvSpPr txBox="1">
            <a:spLocks/>
          </p:cNvSpPr>
          <p:nvPr/>
        </p:nvSpPr>
        <p:spPr bwMode="auto">
          <a:xfrm>
            <a:off x="9729346" y="6055379"/>
            <a:ext cx="1534421" cy="1007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</a:rPr>
              <a:t>Apply for access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1AFB2-889D-36DD-9FC8-6EE096E980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56967" y="48022"/>
            <a:ext cx="1610880" cy="161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12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DBC0B-04C8-1CE9-7326-82F6AD36B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A38800-0965-0C6E-DBC7-FB00E45E367F}"/>
              </a:ext>
            </a:extLst>
          </p:cNvPr>
          <p:cNvSpPr/>
          <p:nvPr/>
        </p:nvSpPr>
        <p:spPr bwMode="auto">
          <a:xfrm>
            <a:off x="402336" y="1437041"/>
            <a:ext cx="11325949" cy="3762057"/>
          </a:xfrm>
          <a:prstGeom prst="roundRect">
            <a:avLst>
              <a:gd name="adj" fmla="val 845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 </a:t>
            </a:r>
            <a:r>
              <a:rPr lang="en-US" dirty="0" err="1">
                <a:solidFill>
                  <a:schemeClr val="tx1"/>
                </a:solidFill>
              </a:rPr>
              <a:t>programa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oferece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às</a:t>
            </a:r>
            <a:r>
              <a:rPr lang="en-US" dirty="0">
                <a:solidFill>
                  <a:schemeClr val="tx1"/>
                </a:solidFill>
              </a:rPr>
              <a:t> startups </a:t>
            </a:r>
            <a:r>
              <a:rPr lang="en-US" dirty="0" err="1">
                <a:solidFill>
                  <a:schemeClr val="tx1"/>
                </a:solidFill>
              </a:rPr>
              <a:t>selecionadas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acesso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recursos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importantes</a:t>
            </a:r>
            <a:r>
              <a:rPr lang="en-US" dirty="0">
                <a:solidFill>
                  <a:schemeClr val="tx1"/>
                </a:solidFill>
              </a:rPr>
              <a:t> para o </a:t>
            </a:r>
            <a:r>
              <a:rPr lang="en-US" dirty="0" err="1">
                <a:solidFill>
                  <a:schemeClr val="tx1"/>
                </a:solidFill>
              </a:rPr>
              <a:t>seu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desenvolvimento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como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Acesso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computação</a:t>
            </a:r>
            <a:r>
              <a:rPr lang="en-US" dirty="0">
                <a:solidFill>
                  <a:schemeClr val="tx1"/>
                </a:solidFill>
              </a:rPr>
              <a:t> de alto </a:t>
            </a:r>
            <a:r>
              <a:rPr lang="en-US" dirty="0" err="1">
                <a:solidFill>
                  <a:schemeClr val="tx1"/>
                </a:solidFill>
              </a:rPr>
              <a:t>desempenho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Apoio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técnico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especializado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 </a:t>
            </a:r>
            <a:r>
              <a:rPr lang="en-US" dirty="0" err="1">
                <a:solidFill>
                  <a:schemeClr val="tx1"/>
                </a:solidFill>
              </a:rPr>
              <a:t>espaços</a:t>
            </a:r>
            <a:r>
              <a:rPr lang="en-US" dirty="0">
                <a:solidFill>
                  <a:schemeClr val="tx1"/>
                </a:solidFill>
              </a:rPr>
              <a:t> de co-working </a:t>
            </a:r>
            <a:r>
              <a:rPr lang="en-US" dirty="0" err="1">
                <a:solidFill>
                  <a:schemeClr val="tx1"/>
                </a:solidFill>
              </a:rPr>
              <a:t>totalmente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equipados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em</a:t>
            </a:r>
            <a:r>
              <a:rPr lang="en-US" dirty="0">
                <a:solidFill>
                  <a:schemeClr val="tx1"/>
                </a:solidFill>
              </a:rPr>
              <a:t> Portugal.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Podem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candidatar</a:t>
            </a:r>
            <a:r>
              <a:rPr lang="en-US" dirty="0">
                <a:solidFill>
                  <a:schemeClr val="tx1"/>
                </a:solidFill>
              </a:rPr>
              <a:t>-se startups e </a:t>
            </a:r>
            <a:r>
              <a:rPr lang="en-US" dirty="0" err="1">
                <a:solidFill>
                  <a:schemeClr val="tx1"/>
                </a:solidFill>
              </a:rPr>
              <a:t>pequenas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médias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empresas</a:t>
            </a:r>
            <a:r>
              <a:rPr lang="en-US" dirty="0">
                <a:solidFill>
                  <a:schemeClr val="tx1"/>
                </a:solidFill>
              </a:rPr>
              <a:t> (PMEs) da </a:t>
            </a:r>
            <a:r>
              <a:rPr lang="en-US" dirty="0" err="1">
                <a:solidFill>
                  <a:schemeClr val="tx1"/>
                </a:solidFill>
              </a:rPr>
              <a:t>União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Europeia</a:t>
            </a:r>
            <a:r>
              <a:rPr lang="en-US" dirty="0">
                <a:solidFill>
                  <a:schemeClr val="tx1"/>
                </a:solidFill>
              </a:rPr>
              <a:t>, com </a:t>
            </a:r>
            <a:r>
              <a:rPr lang="en-US" dirty="0" err="1">
                <a:solidFill>
                  <a:schemeClr val="tx1"/>
                </a:solidFill>
              </a:rPr>
              <a:t>até</a:t>
            </a:r>
            <a:r>
              <a:rPr lang="en-US" dirty="0">
                <a:solidFill>
                  <a:schemeClr val="tx1"/>
                </a:solidFill>
              </a:rPr>
              <a:t> 10 </a:t>
            </a:r>
            <a:r>
              <a:rPr lang="en-US" dirty="0" err="1">
                <a:solidFill>
                  <a:schemeClr val="tx1"/>
                </a:solidFill>
              </a:rPr>
              <a:t>anos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existência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menos</a:t>
            </a:r>
            <a:r>
              <a:rPr lang="en-US" dirty="0">
                <a:solidFill>
                  <a:schemeClr val="tx1"/>
                </a:solidFill>
              </a:rPr>
              <a:t> de 20 </a:t>
            </a:r>
            <a:r>
              <a:rPr lang="en-US" dirty="0" err="1">
                <a:solidFill>
                  <a:schemeClr val="tx1"/>
                </a:solidFill>
              </a:rPr>
              <a:t>colaboradores</a:t>
            </a:r>
            <a:r>
              <a:rPr lang="en-US" dirty="0">
                <a:solidFill>
                  <a:schemeClr val="tx1"/>
                </a:solidFill>
              </a:rPr>
              <a:t> e </a:t>
            </a:r>
            <a:r>
              <a:rPr lang="en-US" dirty="0" err="1">
                <a:solidFill>
                  <a:schemeClr val="tx1"/>
                </a:solidFill>
              </a:rPr>
              <a:t>que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utilizem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desenvolvam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intensivamente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tecnologias</a:t>
            </a:r>
            <a:r>
              <a:rPr lang="en-US" dirty="0">
                <a:solidFill>
                  <a:schemeClr val="tx1"/>
                </a:solidFill>
              </a:rPr>
              <a:t> de IA.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As </a:t>
            </a:r>
            <a:r>
              <a:rPr lang="en-US" dirty="0" err="1">
                <a:solidFill>
                  <a:schemeClr val="tx1"/>
                </a:solidFill>
              </a:rPr>
              <a:t>candidaturas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abertas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todas</a:t>
            </a:r>
            <a:r>
              <a:rPr lang="en-US" dirty="0">
                <a:solidFill>
                  <a:schemeClr val="tx1"/>
                </a:solidFill>
              </a:rPr>
              <a:t> as </a:t>
            </a:r>
            <a:r>
              <a:rPr lang="en-US" dirty="0" err="1">
                <a:solidFill>
                  <a:schemeClr val="tx1"/>
                </a:solidFill>
              </a:rPr>
              <a:t>vagas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disponíveis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sejam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preenchidas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https://</a:t>
            </a:r>
            <a:r>
              <a:rPr lang="en-US" dirty="0" err="1">
                <a:solidFill>
                  <a:schemeClr val="tx1"/>
                </a:solidFill>
                <a:hlinkClick r:id="rId2"/>
              </a:rPr>
              <a:t>bsc-aifactory.eu</a:t>
            </a:r>
            <a:r>
              <a:rPr lang="en-US" dirty="0">
                <a:solidFill>
                  <a:schemeClr val="tx1"/>
                </a:solidFill>
                <a:hlinkClick r:id="rId2"/>
              </a:rPr>
              <a:t>/call-for-startups/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CE82A-067E-4F89-4ECA-5F5608A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Programa de Incubação Lisboa &amp; Guimarães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7FB8571-13CF-FA18-6964-F9CB5AF4C051}"/>
              </a:ext>
            </a:extLst>
          </p:cNvPr>
          <p:cNvSpPr txBox="1">
            <a:spLocks/>
          </p:cNvSpPr>
          <p:nvPr/>
        </p:nvSpPr>
        <p:spPr bwMode="auto">
          <a:xfrm>
            <a:off x="9729346" y="6055379"/>
            <a:ext cx="1534421" cy="1007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Aptos Ligh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600" b="1">
                <a:solidFill>
                  <a:srgbClr val="000000"/>
                </a:solidFill>
              </a:rPr>
              <a:t>Apply for access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B324C-9BFE-C974-21FE-8AF6C4F1F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967" y="48022"/>
            <a:ext cx="1610880" cy="1610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34272B-FCBD-8AC4-7B30-839E9F420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034" y="4132384"/>
            <a:ext cx="2455733" cy="24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62596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B9329DCBBAFA546B22C9EDFAF71DB43" ma:contentTypeVersion="12" ma:contentTypeDescription="Criar um novo documento." ma:contentTypeScope="" ma:versionID="b2942c346b47ef5f88a5b6bff827c829">
  <xsd:schema xmlns:xsd="http://www.w3.org/2001/XMLSchema" xmlns:xs="http://www.w3.org/2001/XMLSchema" xmlns:p="http://schemas.microsoft.com/office/2006/metadata/properties" xmlns:ns2="42918666-4b25-453a-a8c5-260259b0b204" xmlns:ns3="69c67439-9f54-441a-8666-b0f2cc6e99e3" targetNamespace="http://schemas.microsoft.com/office/2006/metadata/properties" ma:root="true" ma:fieldsID="78839da3a99a77ea1aff27156121a8c6" ns2:_="" ns3:_="">
    <xsd:import namespace="42918666-4b25-453a-a8c5-260259b0b204"/>
    <xsd:import namespace="69c67439-9f54-441a-8666-b0f2cc6e99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18666-4b25-453a-a8c5-260259b0b2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m" ma:readOnly="false" ma:fieldId="{5cf76f15-5ced-4ddc-b409-7134ff3c332f}" ma:taxonomyMulti="true" ma:sspId="f234d66d-56cd-4b66-bce9-ea2c11f75f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c67439-9f54-441a-8666-b0f2cc6e99e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a837990-ab3f-43d0-b854-880907d9a3a0}" ma:internalName="TaxCatchAll" ma:showField="CatchAllData" ma:web="69c67439-9f54-441a-8666-b0f2cc6e99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918666-4b25-453a-a8c5-260259b0b204">
      <Terms xmlns="http://schemas.microsoft.com/office/infopath/2007/PartnerControls"/>
    </lcf76f155ced4ddcb4097134ff3c332f>
    <TaxCatchAll xmlns="69c67439-9f54-441a-8666-b0f2cc6e99e3" xsi:nil="true"/>
  </documentManagement>
</p:properties>
</file>

<file path=customXml/itemProps1.xml><?xml version="1.0" encoding="utf-8"?>
<ds:datastoreItem xmlns:ds="http://schemas.openxmlformats.org/officeDocument/2006/customXml" ds:itemID="{C79B3EF6-067C-4449-9998-9E64D137C37D}">
  <ds:schemaRefs>
    <ds:schemaRef ds:uri="42918666-4b25-453a-a8c5-260259b0b204"/>
    <ds:schemaRef ds:uri="69c67439-9f54-441a-8666-b0f2cc6e99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60F67C6-20C0-440E-9BEE-6525BBC7C8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BE169E-EF4C-497F-8622-2BC73A56EDF7}">
  <ds:schemaRefs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69c67439-9f54-441a-8666-b0f2cc6e99e3"/>
    <ds:schemaRef ds:uri="http://purl.org/dc/elements/1.1/"/>
    <ds:schemaRef ds:uri="http://schemas.microsoft.com/office/infopath/2007/PartnerControls"/>
    <ds:schemaRef ds:uri="42918666-4b25-453a-a8c5-260259b0b20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9791</TotalTime>
  <Words>647</Words>
  <Application>Microsoft Macintosh PowerPoint</Application>
  <PresentationFormat>Widescreen</PresentationFormat>
  <Paragraphs>113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Black</vt:lpstr>
      <vt:lpstr>Aptos Light</vt:lpstr>
      <vt:lpstr>Arial</vt:lpstr>
      <vt:lpstr>Calibri</vt:lpstr>
      <vt:lpstr>Poppins</vt:lpstr>
      <vt:lpstr>Wingdings</vt:lpstr>
      <vt:lpstr>Diseño personalizado</vt:lpstr>
      <vt:lpstr>Fábrica de IA BSC:  Accelerating AI innovation</vt:lpstr>
      <vt:lpstr>Fábricas IA: impulsionar o futuro IA da Europa</vt:lpstr>
      <vt:lpstr>Fábrica de IA BSC: Parceiros do consórcio</vt:lpstr>
      <vt:lpstr>Fábrica de IA BSC: Objetivos</vt:lpstr>
      <vt:lpstr>Indústrias Alvo</vt:lpstr>
      <vt:lpstr>Fluxo dos  utilizadores dos serviços da Fábrica de IA BSC </vt:lpstr>
      <vt:lpstr>One-stop-shop: o caminho para ter recursos</vt:lpstr>
      <vt:lpstr>Os serviços da Fábrica de IA BSC</vt:lpstr>
      <vt:lpstr>Programa de Incubação Lisboa &amp; Guimarães</vt:lpstr>
      <vt:lpstr>Agenda Fábrica de IA BSC – save the date</vt:lpstr>
      <vt:lpstr>O caminho para aceder aos recursos…</vt:lpstr>
      <vt:lpstr>Vossa opinião é muito importante </vt:lpstr>
      <vt:lpstr>Contactos</vt:lpstr>
      <vt:lpstr>Este projeto recebeu financiamento da Empresa Comum Europeia para a Computação de Alto Desempenho (EuroHPC JU), ao abrigo do Programa Horizonte Europa sob o projeto n.º 101234399, e Espanha, Portugal, Roménia e Turquia. A atualização do MareNostrum 5 é também cofinanciada ao abrigo do Programa Europa Digital e, em Portugal, pelo Fundo de Recuperação e Resiliência (PRR).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Gemma Ribas</dc:creator>
  <cp:keywords/>
  <dc:description/>
  <cp:lastModifiedBy>Larissa Ferreira dos Santos</cp:lastModifiedBy>
  <cp:revision>290</cp:revision>
  <dcterms:created xsi:type="dcterms:W3CDTF">2019-06-06T09:57:11Z</dcterms:created>
  <dcterms:modified xsi:type="dcterms:W3CDTF">2026-05-04T13:46:25Z</dcterms:modified>
  <cp:category/>
  <dc:identifier/>
  <cp:contentStatus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0x0101000B9329DCBBAFA546B22C9EDFAF71DB43</vt:lpwstr>
  </property>
  <property fmtid="{D5CDD505-2E9C-101B-9397-08002B2CF9AE}" pid="3" name="MediaServiceImageTags">
    <vt:lpwstr/>
  </property>
</Properties>
</file>