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1_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4F_79015B1B.xml" ContentType="application/vnd.ms-powerpoint.comments+xml"/>
  <Override PartName="/ppt/notesSlides/notesSlide14.xml" ContentType="application/vnd.openxmlformats-officedocument.presentationml.notesSlide+xml"/>
  <Override PartName="/ppt/comments/modernComment_179_52BD2ACB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4C_CAF29565.xml" ContentType="application/vnd.ms-powerpoint.comments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256" r:id="rId2"/>
    <p:sldId id="264" r:id="rId3"/>
    <p:sldId id="257" r:id="rId4"/>
    <p:sldId id="353" r:id="rId5"/>
    <p:sldId id="269" r:id="rId6"/>
    <p:sldId id="334" r:id="rId7"/>
    <p:sldId id="338" r:id="rId8"/>
    <p:sldId id="387" r:id="rId9"/>
    <p:sldId id="361" r:id="rId10"/>
    <p:sldId id="311" r:id="rId11"/>
    <p:sldId id="389" r:id="rId12"/>
    <p:sldId id="388" r:id="rId13"/>
    <p:sldId id="340" r:id="rId14"/>
    <p:sldId id="273" r:id="rId15"/>
    <p:sldId id="355" r:id="rId16"/>
    <p:sldId id="281" r:id="rId17"/>
    <p:sldId id="359" r:id="rId18"/>
    <p:sldId id="360" r:id="rId19"/>
    <p:sldId id="283" r:id="rId20"/>
    <p:sldId id="335" r:id="rId21"/>
    <p:sldId id="284" r:id="rId22"/>
    <p:sldId id="289" r:id="rId23"/>
    <p:sldId id="377" r:id="rId24"/>
    <p:sldId id="376" r:id="rId25"/>
    <p:sldId id="358" r:id="rId26"/>
    <p:sldId id="354" r:id="rId27"/>
    <p:sldId id="382" r:id="rId28"/>
    <p:sldId id="331" r:id="rId29"/>
    <p:sldId id="332" r:id="rId30"/>
    <p:sldId id="383" r:id="rId31"/>
    <p:sldId id="285" r:id="rId32"/>
    <p:sldId id="306" r:id="rId33"/>
    <p:sldId id="362" r:id="rId34"/>
    <p:sldId id="364" r:id="rId35"/>
    <p:sldId id="363" r:id="rId36"/>
    <p:sldId id="365" r:id="rId37"/>
    <p:sldId id="366" r:id="rId38"/>
    <p:sldId id="384" r:id="rId39"/>
    <p:sldId id="301" r:id="rId40"/>
    <p:sldId id="322" r:id="rId41"/>
    <p:sldId id="324" r:id="rId42"/>
    <p:sldId id="325" r:id="rId43"/>
    <p:sldId id="326" r:id="rId44"/>
    <p:sldId id="367" r:id="rId45"/>
    <p:sldId id="302" r:id="rId46"/>
    <p:sldId id="379" r:id="rId47"/>
    <p:sldId id="378" r:id="rId48"/>
    <p:sldId id="295" r:id="rId49"/>
    <p:sldId id="305" r:id="rId50"/>
    <p:sldId id="369" r:id="rId51"/>
    <p:sldId id="368" r:id="rId52"/>
    <p:sldId id="374" r:id="rId53"/>
    <p:sldId id="370" r:id="rId54"/>
    <p:sldId id="371" r:id="rId55"/>
    <p:sldId id="380" r:id="rId56"/>
    <p:sldId id="372" r:id="rId57"/>
    <p:sldId id="373" r:id="rId58"/>
    <p:sldId id="381" r:id="rId59"/>
    <p:sldId id="386" r:id="rId60"/>
    <p:sldId id="303" r:id="rId61"/>
    <p:sldId id="260" r:id="rId62"/>
  </p:sldIdLst>
  <p:sldSz cx="12192000" cy="6858000"/>
  <p:notesSz cx="12192000" cy="6858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22960C-9D70-B0EE-0256-9D06CE0B13C8}" name="Andreia Sofia Gaudêncio" initials="AG" userId="S::andreia.s.gaudencio@inesctec.pt::db58159f-0bc9-4142-860c-90341da8fd62" providerId="AD"/>
  <p188:author id="{51479CA0-2F16-0C39-80BA-F56B20AC0212}" name="daniel.moraes@acnca.pt" initials="da" userId="S::urn:spo:guest#daniel.moraes@acnca.pt::" providerId="AD"/>
  <p188:author id="{B8C76BE4-EE38-BB53-BAF8-8BDE8A4AB7A5}" name="Guest User" initials="GU" userId="S::urn:spo:tenantanon#119e5d37-43a8-4f87-b52b-eed288999bff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76"/>
    <a:srgbClr val="00B050"/>
    <a:srgbClr val="27B0B0"/>
    <a:srgbClr val="F2F2F2"/>
    <a:srgbClr val="ED7D31"/>
    <a:srgbClr val="BDBDBD"/>
    <a:srgbClr val="969696"/>
    <a:srgbClr val="5B9BD5"/>
    <a:srgbClr val="7F7F7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F159D-8E97-894A-B088-D1553A94A5EE}" v="353" dt="2026-01-29T10:16:07.922"/>
    <p1510:client id="{1EFEC784-4579-9558-6C49-E921C1E4518C}" v="398" dt="2026-01-28T12:20:02.282"/>
    <p1510:client id="{83AC0D0E-E8E9-DB51-1777-E6661F530793}" v="19" dt="2026-01-29T10:52:04.985"/>
  </p1510:revLst>
</p1510:revInfo>
</file>

<file path=ppt/tableStyles.xml><?xml version="1.0" encoding="utf-8"?>
<a:tblStyleLst xmlns:a="http://schemas.openxmlformats.org/drawingml/2006/main" def="{973FE64D-C8F0-0AB8-4001-B127894EBE74}">
  <a:tblStyle styleId="{973FE64D-C8F0-0AB8-4001-B127894EBE74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AEEE2B-E673-4515-9A4A-137417A2EE1B}" authorId="{51479CA0-2F16-0C39-80BA-F56B20AC0212}" status="resolved" created="2026-01-16T15:26:34.702" complete="100000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falta email do bernardo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1-16T17:04:28.769" authorId="{A022960C-9D70-B0EE-0256-9D06CE0B13C8}"/>
          </p223:rxn>
        </p223:reactions>
      </p:ext>
    </p188:extLst>
  </p188:cm>
</p188:cmLst>
</file>

<file path=ppt/comments/modernComment_14C_CAF295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36AB69-ACED-4B6E-9A15-B50129A7E7CD}" authorId="{51479CA0-2F16-0C39-80BA-F56B20AC0212}" status="resolved" created="2026-01-18T17:07:09.58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04895589" sldId="332"/>
      <ac:spMk id="21" creationId="{CC6D547C-4431-E708-0B49-D4AFD4184FF5}"/>
    </ac:deMkLst>
    <p188:txBody>
      <a:bodyPr/>
      <a:lstStyle/>
      <a:p>
        <a:r>
          <a:rPr lang="en-US"/>
          <a:t>pra mim nao está claro se sao 340M de CPU horas ou 600M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1-21T09:54:03.372" authorId="{A022960C-9D70-B0EE-0256-9D06CE0B13C8}"/>
          </p223:rxn>
        </p223:reactions>
      </p:ext>
    </p188:extLst>
  </p188:cm>
</p188:cmLst>
</file>

<file path=ppt/comments/modernComment_14F_79015B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297281-C675-4FCA-8A00-63829FB110DE}" authorId="{B8C76BE4-EE38-BB53-BAF8-8BDE8A4AB7A5}" created="2026-01-19T11:34:55.300">
    <pc:sldMkLst xmlns:pc="http://schemas.microsoft.com/office/powerpoint/2013/main/command">
      <pc:docMk/>
      <pc:sldMk cId="2030131995" sldId="335"/>
    </pc:sldMkLst>
    <p188:txBody>
      <a:bodyPr/>
      <a:lstStyle/>
      <a:p>
        <a:r>
          <a:rPr lang="en-US"/>
          <a:t>é preciso falar de quantizações brevemente para introduzir a questão de ter modelos maiores a correr em apenas uma máquina (e.g. Q4, Q8 serem 1/4, 1/2 dos valores apresentados)</a:t>
        </a:r>
      </a:p>
    </p188:txBody>
  </p188:cm>
  <p188:cm id="{D0138F1D-3A3D-4736-B8CF-2F49A6A2AF6B}" authorId="{B8C76BE4-EE38-BB53-BAF8-8BDE8A4AB7A5}" created="2026-01-19T11:35:26.035">
    <pc:sldMkLst xmlns:pc="http://schemas.microsoft.com/office/powerpoint/2013/main/command">
      <pc:docMk/>
      <pc:sldMk cId="2030131995" sldId="335"/>
    </pc:sldMkLst>
    <p188:txBody>
      <a:bodyPr/>
      <a:lstStyle/>
      <a:p>
        <a:r>
          <a:rPr lang="en-US"/>
          <a:t>Também é preciso apresentar cada coisa de uma vez, isto são muitos elementos</a:t>
        </a:r>
      </a:p>
    </p188:txBody>
  </p188:cm>
</p188:cmLst>
</file>

<file path=ppt/comments/modernComment_179_52BD2A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2E66F4-7443-4A49-85D4-A1A5EA3AF734}" authorId="{51479CA0-2F16-0C39-80BA-F56B20AC0212}" created="2026-01-23T13:32:06.097">
    <pc:sldMkLst xmlns:pc="http://schemas.microsoft.com/office/powerpoint/2013/main/command">
      <pc:docMk/>
      <pc:sldMk cId="1388128971" sldId="377"/>
    </pc:sldMkLst>
    <p188:txBody>
      <a:bodyPr/>
      <a:lstStyle/>
      <a:p>
        <a:r>
          <a:rPr lang="en-US"/>
          <a:t>nao faltou a romenia no consorcio?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4F3DD-D7C7-5E4D-B2E3-89372085FC98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EF214-F1A1-3449-87EA-DF1C23A4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20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A318A-D339-3A4E-921C-B71140259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8AB52-A109-EF49-E10E-754636179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624BB-400A-59EA-A8E6-D71EFCEF3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E7276-E69A-ED4B-6B4A-005BF409F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3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0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Andreia</a:t>
            </a:r>
            <a:endParaRPr lang="en-US" b="1"/>
          </a:p>
          <a:p>
            <a:pPr marL="171450" indent="-171450">
              <a:buFontTx/>
              <a:buChar char="-"/>
            </a:pPr>
            <a:r>
              <a:rPr lang="en-US" b="1"/>
              <a:t>GTP4 </a:t>
            </a:r>
            <a:r>
              <a:rPr lang="en-US" err="1"/>
              <a:t>especialmente</a:t>
            </a:r>
            <a:r>
              <a:rPr lang="en-US"/>
              <a:t> </a:t>
            </a:r>
            <a:r>
              <a:rPr lang="en-US" err="1"/>
              <a:t>usado</a:t>
            </a:r>
            <a:r>
              <a:rPr lang="en-US"/>
              <a:t> para Código, </a:t>
            </a:r>
            <a:r>
              <a:rPr lang="en-US" err="1"/>
              <a:t>escrita</a:t>
            </a:r>
            <a:r>
              <a:rPr lang="en-US"/>
              <a:t>, </a:t>
            </a:r>
            <a:r>
              <a:rPr lang="en-US" err="1"/>
              <a:t>tarefas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genéricas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 b="1"/>
              <a:t>Claude</a:t>
            </a:r>
            <a:r>
              <a:rPr lang="en-US"/>
              <a:t> </a:t>
            </a:r>
            <a:r>
              <a:rPr lang="en-US" err="1"/>
              <a:t>usado</a:t>
            </a:r>
            <a:r>
              <a:rPr lang="en-US"/>
              <a:t> para </a:t>
            </a:r>
            <a:r>
              <a:rPr lang="en-US" err="1"/>
              <a:t>contextos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complexos</a:t>
            </a:r>
            <a:r>
              <a:rPr lang="en-US"/>
              <a:t>, </a:t>
            </a:r>
            <a:r>
              <a:rPr lang="en-US" err="1"/>
              <a:t>sendo</a:t>
            </a:r>
            <a:r>
              <a:rPr lang="en-US"/>
              <a:t> </a:t>
            </a:r>
            <a:r>
              <a:rPr lang="en-US" err="1"/>
              <a:t>conhecido</a:t>
            </a:r>
            <a:r>
              <a:rPr lang="en-US"/>
              <a:t> pela a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capacidade</a:t>
            </a:r>
            <a:r>
              <a:rPr lang="en-US"/>
              <a:t> de </a:t>
            </a:r>
            <a:r>
              <a:rPr lang="en-US" err="1"/>
              <a:t>raciocínio</a:t>
            </a:r>
            <a:r>
              <a:rPr lang="en-US"/>
              <a:t> e </a:t>
            </a:r>
            <a:r>
              <a:rPr lang="en-US" err="1"/>
              <a:t>ética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 b="1"/>
              <a:t>Gemini </a:t>
            </a:r>
            <a:r>
              <a:rPr lang="en-US" b="0"/>
              <a:t> </a:t>
            </a:r>
            <a:r>
              <a:rPr lang="en-US" b="0" err="1"/>
              <a:t>apoia</a:t>
            </a:r>
            <a:r>
              <a:rPr lang="en-US" b="0"/>
              <a:t>-se </a:t>
            </a:r>
            <a:r>
              <a:rPr lang="en-US" b="0" err="1"/>
              <a:t>em</a:t>
            </a:r>
            <a:r>
              <a:rPr lang="en-US" b="0"/>
              <a:t> </a:t>
            </a:r>
            <a:r>
              <a:rPr lang="en-US" b="0" err="1"/>
              <a:t>características</a:t>
            </a:r>
            <a:r>
              <a:rPr lang="en-US" b="0"/>
              <a:t> </a:t>
            </a:r>
            <a:r>
              <a:rPr lang="en-US" b="0" err="1"/>
              <a:t>nativas</a:t>
            </a:r>
            <a:r>
              <a:rPr lang="en-US" b="0"/>
              <a:t> da Google </a:t>
            </a:r>
            <a:r>
              <a:rPr lang="en-US" b="0" err="1"/>
              <a:t>sendo</a:t>
            </a:r>
            <a:r>
              <a:rPr lang="en-US" b="0"/>
              <a:t> multimodal</a:t>
            </a:r>
          </a:p>
          <a:p>
            <a:pPr marL="171450" indent="-171450">
              <a:buFontTx/>
              <a:buChar char="-"/>
            </a:pPr>
            <a:endParaRPr lang="en-US" b="0"/>
          </a:p>
          <a:p>
            <a:pPr marL="171450" indent="-171450">
              <a:buFontTx/>
              <a:buChar char="-"/>
            </a:pPr>
            <a:r>
              <a:rPr lang="en-US" b="1"/>
              <a:t>O </a:t>
            </a:r>
            <a:r>
              <a:rPr lang="en-US" b="1" err="1"/>
              <a:t>deepseek</a:t>
            </a:r>
            <a:r>
              <a:rPr lang="en-US" b="1"/>
              <a:t> </a:t>
            </a:r>
            <a:r>
              <a:rPr lang="en-US" b="0"/>
              <a:t> é </a:t>
            </a:r>
            <a:r>
              <a:rPr lang="en-US" b="0" err="1"/>
              <a:t>bastante</a:t>
            </a:r>
            <a:r>
              <a:rPr lang="en-US" b="0"/>
              <a:t> </a:t>
            </a:r>
            <a:r>
              <a:rPr lang="en-US" b="0" err="1"/>
              <a:t>útil</a:t>
            </a:r>
            <a:r>
              <a:rPr lang="en-US" b="0"/>
              <a:t> </a:t>
            </a:r>
            <a:r>
              <a:rPr lang="en-US" b="0" err="1"/>
              <a:t>na</a:t>
            </a:r>
            <a:r>
              <a:rPr lang="en-US" b="0"/>
              <a:t> </a:t>
            </a:r>
            <a:r>
              <a:rPr lang="en-US" b="0" err="1"/>
              <a:t>área</a:t>
            </a:r>
            <a:r>
              <a:rPr lang="en-US" b="0"/>
              <a:t> da </a:t>
            </a:r>
            <a:r>
              <a:rPr lang="en-US" b="0" err="1"/>
              <a:t>matemática</a:t>
            </a:r>
            <a:r>
              <a:rPr lang="en-US" b="0"/>
              <a:t> e </a:t>
            </a:r>
            <a:r>
              <a:rPr lang="en-US" b="0" err="1"/>
              <a:t>programação</a:t>
            </a:r>
            <a:endParaRPr lang="en-US" b="0"/>
          </a:p>
          <a:p>
            <a:pPr marL="171450" indent="-171450">
              <a:buFontTx/>
              <a:buChar char="-"/>
            </a:pPr>
            <a:r>
              <a:rPr lang="en-US" b="0"/>
              <a:t>O </a:t>
            </a:r>
            <a:r>
              <a:rPr lang="en-US" b="1" err="1"/>
              <a:t>LLaMA</a:t>
            </a:r>
            <a:r>
              <a:rPr lang="en-US" b="1"/>
              <a:t> </a:t>
            </a:r>
            <a:r>
              <a:rPr lang="en-US" b="0"/>
              <a:t>é </a:t>
            </a:r>
            <a:r>
              <a:rPr lang="en-US" b="0" err="1"/>
              <a:t>conhecido</a:t>
            </a:r>
            <a:r>
              <a:rPr lang="en-US" b="0"/>
              <a:t> pela </a:t>
            </a:r>
            <a:r>
              <a:rPr lang="en-US" b="0" err="1"/>
              <a:t>sua</a:t>
            </a:r>
            <a:r>
              <a:rPr lang="en-US" b="0"/>
              <a:t> </a:t>
            </a:r>
            <a:r>
              <a:rPr lang="en-US" b="0" err="1"/>
              <a:t>capacidade</a:t>
            </a:r>
            <a:r>
              <a:rPr lang="en-US" b="0"/>
              <a:t> de </a:t>
            </a:r>
            <a:r>
              <a:rPr lang="en-US" b="0" err="1"/>
              <a:t>resolução</a:t>
            </a:r>
            <a:r>
              <a:rPr lang="en-US" b="0"/>
              <a:t> de </a:t>
            </a:r>
            <a:r>
              <a:rPr lang="en-US" b="0" err="1"/>
              <a:t>problemas</a:t>
            </a:r>
            <a:r>
              <a:rPr lang="en-US" b="0"/>
              <a:t> e </a:t>
            </a:r>
            <a:r>
              <a:rPr lang="en-US" b="0" err="1"/>
              <a:t>perceção</a:t>
            </a:r>
            <a:r>
              <a:rPr lang="en-US" b="0"/>
              <a:t> visual com </a:t>
            </a:r>
            <a:r>
              <a:rPr lang="en-US" b="0" err="1"/>
              <a:t>bastante</a:t>
            </a:r>
            <a:r>
              <a:rPr lang="en-US" b="0"/>
              <a:t> </a:t>
            </a:r>
            <a:r>
              <a:rPr lang="en-US" b="0" err="1"/>
              <a:t>customização</a:t>
            </a:r>
            <a:endParaRPr lang="en-US" b="0"/>
          </a:p>
          <a:p>
            <a:pPr marL="171450" indent="-171450">
              <a:buFontTx/>
              <a:buChar char="-"/>
            </a:pPr>
            <a:r>
              <a:rPr lang="en-US" b="1"/>
              <a:t>Mistral </a:t>
            </a:r>
            <a:r>
              <a:rPr lang="en-US" b="0"/>
              <a:t>é </a:t>
            </a:r>
            <a:r>
              <a:rPr lang="en-US" b="0" err="1"/>
              <a:t>uma</a:t>
            </a:r>
            <a:r>
              <a:rPr lang="en-US" b="0"/>
              <a:t> </a:t>
            </a:r>
            <a:r>
              <a:rPr lang="en-US" b="0" err="1"/>
              <a:t>opção</a:t>
            </a:r>
            <a:r>
              <a:rPr lang="en-US" b="0"/>
              <a:t> </a:t>
            </a:r>
            <a:r>
              <a:rPr lang="en-US" b="0" err="1"/>
              <a:t>menos</a:t>
            </a:r>
            <a:r>
              <a:rPr lang="en-US" b="0"/>
              <a:t> </a:t>
            </a:r>
            <a:r>
              <a:rPr lang="en-US" b="0" err="1"/>
              <a:t>pesadamas</a:t>
            </a:r>
            <a:r>
              <a:rPr lang="en-US" b="0"/>
              <a:t> </a:t>
            </a:r>
            <a:r>
              <a:rPr lang="en-US" b="0" err="1"/>
              <a:t>ainda</a:t>
            </a:r>
            <a:r>
              <a:rPr lang="en-US" b="0"/>
              <a:t> </a:t>
            </a:r>
            <a:r>
              <a:rPr lang="en-US" b="0" err="1"/>
              <a:t>assim</a:t>
            </a:r>
            <a:r>
              <a:rPr lang="en-US" b="0"/>
              <a:t> </a:t>
            </a:r>
            <a:r>
              <a:rPr lang="en-US" b="0" err="1"/>
              <a:t>eficiente</a:t>
            </a:r>
            <a:r>
              <a:rPr lang="en-US" b="0"/>
              <a:t> e </a:t>
            </a:r>
            <a:r>
              <a:rPr lang="en-US" b="0" err="1"/>
              <a:t>usada</a:t>
            </a:r>
            <a:r>
              <a:rPr lang="en-US" b="0"/>
              <a:t> com </a:t>
            </a:r>
            <a:r>
              <a:rPr lang="en-US" b="0" err="1"/>
              <a:t>frequência</a:t>
            </a:r>
            <a:r>
              <a:rPr lang="en-US" b="0"/>
              <a:t> com </a:t>
            </a:r>
            <a:r>
              <a:rPr lang="en-US" b="0" err="1"/>
              <a:t>agentes</a:t>
            </a:r>
            <a:endParaRPr lang="en-US" b="0"/>
          </a:p>
          <a:p>
            <a:pPr marL="171450" indent="-171450">
              <a:buFontTx/>
              <a:buChar char="-"/>
            </a:pPr>
            <a:endParaRPr lang="en-US" b="0"/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(Copilot, Azure), Slack (AI features), Notion AI, Zoom (AI Companion), Duolingo (Max tier)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</a:endParaRP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Perplexity (Mistral + in-house), IBM (Llama), Alibaba (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Tongyi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Qianwen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Governo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francês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startups (Mistral)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</a:endParaRPr>
          </a:p>
          <a:p>
            <a:pPr marL="171450" indent="-171450">
              <a:buFontTx/>
              <a:buChar char="-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1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Bernardo?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50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 LLMs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potentes</a:t>
            </a:r>
            <a:r>
              <a:rPr lang="en-US"/>
              <a:t>, mas </a:t>
            </a:r>
            <a:r>
              <a:rPr lang="en-US" err="1"/>
              <a:t>pesados</a:t>
            </a:r>
            <a:r>
              <a:rPr lang="en-US"/>
              <a:t>, </a:t>
            </a:r>
            <a:r>
              <a:rPr lang="en-US" err="1"/>
              <a:t>caros</a:t>
            </a:r>
            <a:r>
              <a:rPr lang="en-US"/>
              <a:t> e </a:t>
            </a:r>
            <a:r>
              <a:rPr lang="en-US" err="1"/>
              <a:t>difíceis</a:t>
            </a:r>
            <a:r>
              <a:rPr lang="en-US"/>
              <a:t> de </a:t>
            </a:r>
            <a:r>
              <a:rPr lang="en-US" err="1"/>
              <a:t>colocar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produção</a:t>
            </a:r>
            <a:r>
              <a:rPr lang="en-US"/>
              <a:t> — </a:t>
            </a:r>
            <a:r>
              <a:rPr lang="en-US" err="1"/>
              <a:t>especialmente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ambientes com </a:t>
            </a:r>
            <a:r>
              <a:rPr lang="en-US" err="1"/>
              <a:t>poucos</a:t>
            </a:r>
            <a:r>
              <a:rPr lang="en-US"/>
              <a:t> </a:t>
            </a:r>
            <a:r>
              <a:rPr lang="en-US" err="1"/>
              <a:t>recursos</a:t>
            </a:r>
            <a:r>
              <a:rPr lang="en-US"/>
              <a:t>.</a:t>
            </a:r>
          </a:p>
          <a:p>
            <a:endParaRPr lang="en-US" b="1"/>
          </a:p>
          <a:p>
            <a:r>
              <a:rPr lang="en-US" b="1" err="1"/>
              <a:t>Limitações</a:t>
            </a:r>
            <a:r>
              <a:rPr lang="en-US" b="1"/>
              <a:t> de Memória</a:t>
            </a:r>
          </a:p>
          <a:p>
            <a:r>
              <a:rPr lang="en-US" err="1"/>
              <a:t>Modelos</a:t>
            </a:r>
            <a:r>
              <a:rPr lang="en-US"/>
              <a:t> de </a:t>
            </a:r>
            <a:r>
              <a:rPr lang="en-US" err="1"/>
              <a:t>linguagem</a:t>
            </a:r>
            <a:r>
              <a:rPr lang="en-US"/>
              <a:t> </a:t>
            </a:r>
            <a:r>
              <a:rPr lang="en-US" err="1"/>
              <a:t>grandes</a:t>
            </a:r>
            <a:r>
              <a:rPr lang="en-US"/>
              <a:t> (LLMs) </a:t>
            </a:r>
            <a:r>
              <a:rPr lang="en-US" err="1"/>
              <a:t>exigem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quantidade</a:t>
            </a:r>
            <a:r>
              <a:rPr lang="en-US"/>
              <a:t> </a:t>
            </a:r>
            <a:r>
              <a:rPr lang="en-US" err="1"/>
              <a:t>substancial</a:t>
            </a:r>
            <a:r>
              <a:rPr lang="en-US"/>
              <a:t> de </a:t>
            </a:r>
            <a:r>
              <a:rPr lang="en-US" err="1"/>
              <a:t>memória</a:t>
            </a:r>
            <a:r>
              <a:rPr lang="en-US"/>
              <a:t> para </a:t>
            </a:r>
            <a:r>
              <a:rPr lang="en-US" err="1"/>
              <a:t>processar</a:t>
            </a:r>
            <a:r>
              <a:rPr lang="en-US"/>
              <a:t> </a:t>
            </a:r>
            <a:r>
              <a:rPr lang="en-US" err="1"/>
              <a:t>grandes</a:t>
            </a:r>
            <a:r>
              <a:rPr lang="en-US"/>
              <a:t> volumes de </a:t>
            </a:r>
            <a:r>
              <a:rPr lang="en-US" err="1"/>
              <a:t>informação</a:t>
            </a:r>
            <a:r>
              <a:rPr lang="en-US"/>
              <a:t>,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dificulta</a:t>
            </a:r>
            <a:r>
              <a:rPr lang="en-US"/>
              <a:t>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implantação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dispositivos</a:t>
            </a:r>
            <a:r>
              <a:rPr lang="en-US"/>
              <a:t> com </a:t>
            </a:r>
            <a:r>
              <a:rPr lang="en-US" err="1"/>
              <a:t>restrição</a:t>
            </a:r>
            <a:r>
              <a:rPr lang="en-US"/>
              <a:t> de </a:t>
            </a:r>
            <a:r>
              <a:rPr lang="en-US" err="1"/>
              <a:t>memória</a:t>
            </a:r>
            <a:r>
              <a:rPr lang="en-US"/>
              <a:t>, </a:t>
            </a:r>
            <a:r>
              <a:rPr lang="en-US" err="1"/>
              <a:t>como</a:t>
            </a:r>
            <a:r>
              <a:rPr lang="en-US"/>
              <a:t> smartphones.</a:t>
            </a:r>
          </a:p>
          <a:p>
            <a:endParaRPr lang="en-US"/>
          </a:p>
          <a:p>
            <a:r>
              <a:rPr lang="en-US" b="1"/>
              <a:t>2. </a:t>
            </a:r>
            <a:r>
              <a:rPr lang="en-US" b="1" err="1"/>
              <a:t>Tamanho</a:t>
            </a:r>
            <a:r>
              <a:rPr lang="en-US" b="1"/>
              <a:t> Elevado dos Modelos</a:t>
            </a:r>
          </a:p>
          <a:p>
            <a:r>
              <a:rPr lang="en-US"/>
              <a:t>O armazenamento desses modelos pode demandar centenas de gigabytes. O uso de GPUs de alto desempenho e paralelismo básico de dados muitas vezes não é suficiente; estratégias alternativas, como paralelismo por pipeline e paralelismo de modelo, envolvem trocas entre funcionalidades, facilidade de uso e eficiência de memória/processamento.</a:t>
            </a:r>
          </a:p>
          <a:p>
            <a:r>
              <a:rPr lang="en-US"/>
              <a:t> </a:t>
            </a:r>
          </a:p>
          <a:p>
            <a:r>
              <a:rPr lang="en-US" b="1"/>
              <a:t>3. </a:t>
            </a:r>
            <a:r>
              <a:rPr lang="en-US" b="1" err="1"/>
              <a:t>Desafios</a:t>
            </a:r>
            <a:r>
              <a:rPr lang="en-US" b="1"/>
              <a:t> de Escalabilidade e Requisitos de Largura de Banda</a:t>
            </a:r>
          </a:p>
          <a:p>
            <a:r>
              <a:rPr lang="en-US"/>
              <a:t>A escalabilidade é essencial para LLMs e costuma ser alcançada por meio de paralelismo de modelo (MP), dividindo o modelo entre várias máquinas. A inferência distribuída amplia essa abordagem para tarefas em larga escala. No entanto, o MP é eficiente dentro de um único nó, mas seu desempenho degrada significativamente em ambientes multi-nó devido ao alto custo de comunicação entre máquinas. A implantação de LLMs envolve múltiplas requisições de rede entre servidores, gerando latência que reduz a velocidade, aumenta os tempos de resposta e prejudica a experiência do usuário e a eficiência geral.</a:t>
            </a:r>
          </a:p>
          <a:p>
            <a:r>
              <a:rPr lang="en-US"/>
              <a:t> </a:t>
            </a:r>
          </a:p>
          <a:p>
            <a:r>
              <a:rPr lang="en-US"/>
              <a:t>Estima-se que o custo operacional diário do ChatGPT seja de cerca de US$ 700.000. À medida que cada nova versão desses modelos aumenta de tamanho, as empresas enfrentarão custos energéticos cada vez maiores, além dos impactos ambientais negativos associados.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CBBF3-003C-2115-FF7F-EBBB5C1E6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5E78A-505E-8172-2D6E-768B606F1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7B4A5-E0DA-EB24-032B-37BEE5ACF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D0105-CDD2-AD57-7628-C9F1C1382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04FA8-2E13-40DF-8C73-14DED82BECE3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97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29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9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0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8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2F27A-8F04-0649-FAF3-9B5295096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7F149-A01E-564A-300A-312F46E41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C20FB3-6931-AF04-027E-FE326C63A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9BA0D-6334-8B39-9943-09B949537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EF214-F1A1-3449-87EA-DF1C23A4FC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10.png"/><Relationship Id="rId14" Type="http://schemas.openxmlformats.org/officeDocument/2006/relationships/image" Target="../media/image1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5547946" y="1714293"/>
            <a:ext cx="6118535" cy="23515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553017" y="4287396"/>
            <a:ext cx="3165231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pto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Name</a:t>
            </a:r>
          </a:p>
          <a:p>
            <a:pPr>
              <a:defRPr/>
            </a:pPr>
            <a:r>
              <a:rPr lang="es-ES"/>
              <a:t>Position</a:t>
            </a:r>
            <a:endParaRPr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es-ES"/>
              <a:t>day/month/year</a:t>
            </a:r>
          </a:p>
        </p:txBody>
      </p:sp>
      <p:pic>
        <p:nvPicPr>
          <p:cNvPr id="3" name="Imagen 2" descr="Imagen que contiene Patrón de fondo&#10;&#10;El contenido generado por IA puede ser incorrecto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94066" y="-996175"/>
            <a:ext cx="1397934" cy="746653"/>
          </a:xfrm>
          <a:prstGeom prst="rect">
            <a:avLst/>
          </a:prstGeom>
        </p:spPr>
      </p:pic>
      <p:pic>
        <p:nvPicPr>
          <p:cNvPr id="11" name="Imagen 10" descr="Icono&#10;&#10;El contenido generado por IA puede ser incorrecto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96799" y="29878"/>
            <a:ext cx="1557945" cy="1557945"/>
          </a:xfrm>
          <a:prstGeom prst="rect">
            <a:avLst/>
          </a:prstGeom>
        </p:spPr>
      </p:pic>
      <p:pic>
        <p:nvPicPr>
          <p:cNvPr id="4" name="Imagen 3" descr="Logotipo&#10;&#10;El contenido generado por IA puede ser incorrecto.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32571" y="183800"/>
            <a:ext cx="2962322" cy="1250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547946" y="6331346"/>
            <a:ext cx="990404" cy="31336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7"/>
          <a:srcRect t="21529" b="21528"/>
          <a:stretch/>
        </p:blipFill>
        <p:spPr bwMode="auto">
          <a:xfrm>
            <a:off x="6559912" y="6236231"/>
            <a:ext cx="1412470" cy="452408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 bwMode="auto">
          <a:xfrm>
            <a:off x="5422060" y="5878526"/>
            <a:ext cx="2272032" cy="231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1600">
                <a:latin typeface="Aptos"/>
              </a:rPr>
              <a:t>BSC AI Factory Partners</a:t>
            </a:r>
          </a:p>
        </p:txBody>
      </p:sp>
      <p:pic>
        <p:nvPicPr>
          <p:cNvPr id="13" name="Imagen 12" descr="Logotipo&#10;&#10;El contenido generado por IA puede ser incorrecto.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021014" y="6181204"/>
            <a:ext cx="347633" cy="463511"/>
          </a:xfrm>
          <a:prstGeom prst="rect">
            <a:avLst/>
          </a:prstGeom>
        </p:spPr>
      </p:pic>
      <p:pic>
        <p:nvPicPr>
          <p:cNvPr id="14" name="Imagen 13" descr="Imagen que contiene dibujo, cerca, luz&#10;&#10;El contenido generado por IA puede ser incorrecto.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8607214" y="6261825"/>
            <a:ext cx="550286" cy="367550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 bwMode="auto">
          <a:xfrm>
            <a:off x="9455871" y="5885936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chemeClr val="tx1"/>
                </a:solidFill>
                <a:latin typeface="Aptos"/>
                <a:ea typeface="Arial"/>
                <a:cs typeface="Arial"/>
              </a:rPr>
              <a:t>Affiliated entities</a:t>
            </a:r>
          </a:p>
        </p:txBody>
      </p:sp>
      <p:cxnSp>
        <p:nvCxnSpPr>
          <p:cNvPr id="16" name="Conector recto 15"/>
          <p:cNvCxnSpPr>
            <a:cxnSpLocks/>
          </p:cNvCxnSpPr>
          <p:nvPr userDrawn="1"/>
        </p:nvCxnSpPr>
        <p:spPr bwMode="auto">
          <a:xfrm flipV="1">
            <a:off x="9382969" y="5916317"/>
            <a:ext cx="0" cy="72839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Texto&#10;&#10;El contenido generado por IA puede ser incorrecto.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11204153" y="6076817"/>
            <a:ext cx="890255" cy="890255"/>
          </a:xfrm>
          <a:prstGeom prst="rect">
            <a:avLst/>
          </a:prstGeom>
        </p:spPr>
      </p:pic>
      <p:pic>
        <p:nvPicPr>
          <p:cNvPr id="18" name="Imagen 17" descr="Texto&#10;&#10;El contenido generado por IA puede ser incorrecto.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9541374" y="6259121"/>
            <a:ext cx="1524250" cy="4578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chang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501805" y="511019"/>
            <a:ext cx="6924907" cy="1563108"/>
          </a:xfrm>
        </p:spPr>
        <p:txBody>
          <a:bodyPr/>
          <a:lstStyle>
            <a:lvl1pPr algn="l">
              <a:defRPr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19669" y="5849196"/>
            <a:ext cx="2149270" cy="87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seño personaliza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 bwMode="auto">
          <a:xfrm>
            <a:off x="0" y="388434"/>
            <a:ext cx="10905977" cy="787351"/>
          </a:xfrm>
          <a:prstGeom prst="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/>
          <p:cNvSpPr/>
          <p:nvPr userDrawn="1"/>
        </p:nvSpPr>
        <p:spPr bwMode="auto">
          <a:xfrm>
            <a:off x="11014531" y="388433"/>
            <a:ext cx="1177467" cy="7873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542427"/>
            <a:ext cx="9332814" cy="8009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" name="Rectángulo 5"/>
          <p:cNvSpPr/>
          <p:nvPr userDrawn="1"/>
        </p:nvSpPr>
        <p:spPr bwMode="auto">
          <a:xfrm>
            <a:off x="1" y="1297408"/>
            <a:ext cx="12192000" cy="4483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 bwMode="auto">
          <a:xfrm>
            <a:off x="1261439" y="1504335"/>
            <a:ext cx="9669122" cy="3731212"/>
          </a:xfrm>
        </p:spPr>
        <p:txBody>
          <a:bodyPr/>
          <a:lstStyle>
            <a:lvl1pPr marL="0" indent="0">
              <a:buNone/>
              <a:defRPr sz="2000" b="0" i="0">
                <a:latin typeface="Aptos Light"/>
              </a:defRPr>
            </a:lvl1pPr>
            <a:lvl2pPr marL="457200" indent="0">
              <a:buNone/>
              <a:defRPr sz="1800" b="0" i="0">
                <a:latin typeface="Aptos Light"/>
              </a:defRPr>
            </a:lvl2pPr>
            <a:lvl3pPr marL="914400" indent="0">
              <a:buNone/>
              <a:defRPr sz="1600" b="0" i="0">
                <a:latin typeface="Aptos Light"/>
              </a:defRPr>
            </a:lvl3pPr>
            <a:lvl4pPr marL="1371600" indent="0">
              <a:buNone/>
              <a:defRPr sz="1600" b="0" i="0">
                <a:latin typeface="Aptos Light"/>
              </a:defRPr>
            </a:lvl4pPr>
            <a:lvl5pPr marL="1828800" indent="0">
              <a:buNone/>
              <a:defRPr sz="1600" b="0" i="0">
                <a:latin typeface="Aptos Light"/>
              </a:defRPr>
            </a:lvl5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2FC78-DA60-9736-3780-CF0D047A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16591" y="599545"/>
            <a:ext cx="2743200" cy="365125"/>
          </a:xfrm>
        </p:spPr>
        <p:txBody>
          <a:bodyPr/>
          <a:lstStyle>
            <a:lvl1pPr>
              <a:defRPr sz="1800">
                <a:solidFill>
                  <a:srgbClr val="1C3076"/>
                </a:solidFill>
              </a:defRPr>
            </a:lvl1pPr>
          </a:lstStyle>
          <a:p>
            <a:fld id="{D28B2F74-5ADB-E64D-9DC8-BE01B8518892}" type="slidenum">
              <a:rPr lang="en-US" smtClean="0"/>
              <a:pPr/>
              <a:t>‹#›</a:t>
            </a:fld>
            <a:endParaRPr lang="en-US">
              <a:solidFill>
                <a:srgbClr val="1C3076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ack cov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036732" y="1484754"/>
            <a:ext cx="6118535" cy="17944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8000" b="0" i="0">
                <a:solidFill>
                  <a:srgbClr val="173A74"/>
                </a:solidFill>
                <a:latin typeface="Aptos Light"/>
              </a:defRPr>
            </a:lvl1pPr>
          </a:lstStyle>
          <a:p>
            <a:pPr>
              <a:defRPr/>
            </a:pPr>
            <a:r>
              <a:rPr lang="es-ES"/>
              <a:t>Thank you!</a:t>
            </a:r>
            <a:endParaRPr lang="en-US"/>
          </a:p>
        </p:txBody>
      </p:sp>
      <p:pic>
        <p:nvPicPr>
          <p:cNvPr id="6" name="Imagen 5" descr="Icono&#10;&#10;El contenido generado por IA puede ser incorrecto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496799" y="29878"/>
            <a:ext cx="1557945" cy="1557945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513385" y="3548351"/>
            <a:ext cx="3165231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173A74"/>
                </a:solidFill>
                <a:latin typeface="Apto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Name</a:t>
            </a:r>
          </a:p>
          <a:p>
            <a:pPr>
              <a:defRPr/>
            </a:pPr>
            <a:r>
              <a:rPr lang="es-ES"/>
              <a:t>Position</a:t>
            </a:r>
            <a:endParaRPr/>
          </a:p>
        </p:txBody>
      </p:sp>
      <p:sp>
        <p:nvSpPr>
          <p:cNvPr id="16" name="Subtítulo 1"/>
          <p:cNvSpPr txBox="1"/>
          <p:nvPr userDrawn="1"/>
        </p:nvSpPr>
        <p:spPr bwMode="auto">
          <a:xfrm>
            <a:off x="221786" y="6245288"/>
            <a:ext cx="4956703" cy="566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defRPr/>
            </a:pPr>
            <a:r>
              <a:rPr lang="en-GB" sz="1800">
                <a:solidFill>
                  <a:srgbClr val="173A74"/>
                </a:solidFill>
                <a:latin typeface="Aptos"/>
                <a:ea typeface="Calibri"/>
                <a:cs typeface="Times New Roman"/>
              </a:rPr>
              <a:t>This project has received funding from the European High-Performance Computing Joint Undertaking (JU) under grant agreement No 101234399 and Spain, Portugal, Romania and Türkiye. The JU receives support from the European Union’s Horizon Europe Programme. </a:t>
            </a:r>
            <a:endParaRPr lang="es-ES" sz="1800">
              <a:solidFill>
                <a:srgbClr val="173A74"/>
              </a:solidFill>
              <a:latin typeface="Aptos"/>
              <a:ea typeface="Calibri"/>
              <a:cs typeface="Times New Roman"/>
            </a:endParaRPr>
          </a:p>
        </p:txBody>
      </p:sp>
      <p:pic>
        <p:nvPicPr>
          <p:cNvPr id="21" name="Imagen 20" descr="Imagen que contiene Escala de tiempo&#10;&#10;El contenido generado por IA puede ser incorrecto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21787" y="5769456"/>
            <a:ext cx="1478682" cy="35377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547946" y="6331346"/>
            <a:ext cx="990404" cy="31336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 userDrawn="1"/>
        </p:nvPicPr>
        <p:blipFill>
          <a:blip r:embed="rId6"/>
          <a:srcRect t="21529" b="21528"/>
          <a:stretch/>
        </p:blipFill>
        <p:spPr bwMode="auto">
          <a:xfrm>
            <a:off x="6559912" y="6236231"/>
            <a:ext cx="1412470" cy="452408"/>
          </a:xfrm>
          <a:prstGeom prst="rect">
            <a:avLst/>
          </a:prstGeom>
        </p:spPr>
      </p:pic>
      <p:sp>
        <p:nvSpPr>
          <p:cNvPr id="25" name="CuadroTexto 24"/>
          <p:cNvSpPr txBox="1"/>
          <p:nvPr userDrawn="1"/>
        </p:nvSpPr>
        <p:spPr bwMode="auto">
          <a:xfrm>
            <a:off x="5422060" y="5878526"/>
            <a:ext cx="2272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rgbClr val="004890"/>
                </a:solidFill>
                <a:latin typeface="Aptos"/>
                <a:ea typeface="Arial"/>
                <a:cs typeface="Arial"/>
              </a:rPr>
              <a:t>BSC AI Factory Partners</a:t>
            </a:r>
          </a:p>
        </p:txBody>
      </p:sp>
      <p:pic>
        <p:nvPicPr>
          <p:cNvPr id="26" name="Imagen 25" descr="Logotipo&#10;&#10;El contenido generado por IA puede ser incorrecto.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021014" y="6181204"/>
            <a:ext cx="347633" cy="463511"/>
          </a:xfrm>
          <a:prstGeom prst="rect">
            <a:avLst/>
          </a:prstGeom>
        </p:spPr>
      </p:pic>
      <p:pic>
        <p:nvPicPr>
          <p:cNvPr id="27" name="Imagen 26" descr="Imagen que contiene dibujo, cerca, luz&#10;&#10;El contenido generado por IA puede ser incorrecto.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607214" y="6261825"/>
            <a:ext cx="550286" cy="367550"/>
          </a:xfrm>
          <a:prstGeom prst="rect">
            <a:avLst/>
          </a:prstGeom>
        </p:spPr>
      </p:pic>
      <p:sp>
        <p:nvSpPr>
          <p:cNvPr id="28" name="CuadroTexto 27"/>
          <p:cNvSpPr txBox="1"/>
          <p:nvPr userDrawn="1"/>
        </p:nvSpPr>
        <p:spPr bwMode="auto">
          <a:xfrm>
            <a:off x="9455871" y="5885936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rgbClr val="004890"/>
                </a:solidFill>
                <a:latin typeface="Aptos"/>
                <a:ea typeface="Arial"/>
                <a:cs typeface="Arial"/>
              </a:rPr>
              <a:t>Affiliated entities</a:t>
            </a:r>
          </a:p>
        </p:txBody>
      </p:sp>
      <p:cxnSp>
        <p:nvCxnSpPr>
          <p:cNvPr id="29" name="Conector recto 28"/>
          <p:cNvCxnSpPr>
            <a:cxnSpLocks/>
          </p:cNvCxnSpPr>
          <p:nvPr userDrawn="1"/>
        </p:nvCxnSpPr>
        <p:spPr bwMode="auto">
          <a:xfrm flipV="1">
            <a:off x="9382969" y="5916317"/>
            <a:ext cx="0" cy="72839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 descr="Texto&#10;&#10;El contenido generado por IA puede ser incorrecto.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11204153" y="6076817"/>
            <a:ext cx="890255" cy="890255"/>
          </a:xfrm>
          <a:prstGeom prst="rect">
            <a:avLst/>
          </a:prstGeom>
        </p:spPr>
      </p:pic>
      <p:pic>
        <p:nvPicPr>
          <p:cNvPr id="31" name="Imagen 30" descr="Texto&#10;&#10;El contenido generado por IA puede ser incorrecto.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9541374" y="6259121"/>
            <a:ext cx="1524250" cy="457814"/>
          </a:xfrm>
          <a:prstGeom prst="rect">
            <a:avLst/>
          </a:prstGeom>
        </p:spPr>
      </p:pic>
      <p:pic>
        <p:nvPicPr>
          <p:cNvPr id="32" name="Imagen 31" descr="Logotipo&#10;&#10;El contenido generado por IA puede ser incorrecto.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219308" y="183800"/>
            <a:ext cx="2962322" cy="1250100"/>
          </a:xfrm>
          <a:prstGeom prst="rect">
            <a:avLst/>
          </a:prstGeom>
        </p:spPr>
      </p:pic>
      <p:pic>
        <p:nvPicPr>
          <p:cNvPr id="34" name="Imagen 33" descr="Imagen de la pantalla de un celular con texto e imagen&#10;&#10;El contenido generado por IA puede ser incorrecto."/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219308" y="5205324"/>
            <a:ext cx="2046715" cy="455747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3371861" y="5215540"/>
            <a:ext cx="1537727" cy="41580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1905655" y="5817801"/>
            <a:ext cx="1280869" cy="327742"/>
          </a:xfrm>
          <a:prstGeom prst="rect">
            <a:avLst/>
          </a:prstGeom>
        </p:spPr>
      </p:pic>
      <p:pic>
        <p:nvPicPr>
          <p:cNvPr id="38" name="Imagen 37" descr="Texto&#10;&#10;El contenido generado por IA puede ser incorrecto.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3462248" y="5547988"/>
            <a:ext cx="1537727" cy="8649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texto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FEFFB3B-8034-FE45-B7E9-811F73C3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410369"/>
            <a:ext cx="6400800" cy="9485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pt-PT" err="1"/>
              <a:t>Page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B0CB164E-6761-DB47-B597-00A5C29C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524000"/>
            <a:ext cx="11112500" cy="46529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2" name="Marcador de Posição do Rodapé 6">
            <a:extLst>
              <a:ext uri="{FF2B5EF4-FFF2-40B4-BE49-F238E27FC236}">
                <a16:creationId xmlns:a16="http://schemas.microsoft.com/office/drawing/2014/main" id="{9576E343-27C8-AD41-9B4F-B1FB1233BF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97800" y="6356350"/>
            <a:ext cx="3187700" cy="365125"/>
          </a:xfrm>
        </p:spPr>
        <p:txBody>
          <a:bodyPr anchor="b"/>
          <a:lstStyle>
            <a:lvl1pPr algn="r">
              <a:defRPr b="0" i="0">
                <a:solidFill>
                  <a:srgbClr val="23324C"/>
                </a:solidFill>
                <a:latin typeface="Funnel Display Light" pitchFamily="2" charset="0"/>
              </a:defRPr>
            </a:lvl1pPr>
          </a:lstStyle>
          <a:p>
            <a:endParaRPr lang="pt-PT"/>
          </a:p>
        </p:txBody>
      </p:sp>
      <p:sp>
        <p:nvSpPr>
          <p:cNvPr id="13" name="Marcador de Posição do Número do Diapositivo 7">
            <a:extLst>
              <a:ext uri="{FF2B5EF4-FFF2-40B4-BE49-F238E27FC236}">
                <a16:creationId xmlns:a16="http://schemas.microsoft.com/office/drawing/2014/main" id="{05780F5C-C2E1-E941-BD8E-CB4123531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4400" y="6356350"/>
            <a:ext cx="584200" cy="365125"/>
          </a:xfrm>
        </p:spPr>
        <p:txBody>
          <a:bodyPr anchor="b"/>
          <a:lstStyle/>
          <a:p>
            <a:fld id="{CCDEE3D3-4E10-E24C-815A-D40C430BBB7C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7" name="Imagem 6" descr="Uma imagem com Tipo de letra, Gráficos, captura de ecrã, tipografia&#10;&#10;Descrição gerada automaticamente">
            <a:extLst>
              <a:ext uri="{FF2B5EF4-FFF2-40B4-BE49-F238E27FC236}">
                <a16:creationId xmlns:a16="http://schemas.microsoft.com/office/drawing/2014/main" id="{2E23B4D6-7383-A84C-9BC8-FC7959F68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23" t="17115" r="2665" b="16520"/>
          <a:stretch/>
        </p:blipFill>
        <p:spPr>
          <a:xfrm>
            <a:off x="481840" y="6488407"/>
            <a:ext cx="2589888" cy="2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7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Rodapé 6">
            <a:extLst>
              <a:ext uri="{FF2B5EF4-FFF2-40B4-BE49-F238E27FC236}">
                <a16:creationId xmlns:a16="http://schemas.microsoft.com/office/drawing/2014/main" id="{53B51DB1-6AB1-C049-8B40-A13CF8CA57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97800" y="6356350"/>
            <a:ext cx="3187700" cy="365125"/>
          </a:xfrm>
        </p:spPr>
        <p:txBody>
          <a:bodyPr anchor="b"/>
          <a:lstStyle>
            <a:lvl1pPr algn="r">
              <a:defRPr b="0" i="0">
                <a:solidFill>
                  <a:srgbClr val="23324C"/>
                </a:solidFill>
                <a:latin typeface="Funnel Display Light" pitchFamily="2" charset="0"/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7">
            <a:extLst>
              <a:ext uri="{FF2B5EF4-FFF2-40B4-BE49-F238E27FC236}">
                <a16:creationId xmlns:a16="http://schemas.microsoft.com/office/drawing/2014/main" id="{8A2731FC-BE60-914A-82A1-E47F36DEC5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4400" y="6356350"/>
            <a:ext cx="584200" cy="365125"/>
          </a:xfrm>
        </p:spPr>
        <p:txBody>
          <a:bodyPr anchor="b"/>
          <a:lstStyle/>
          <a:p>
            <a:fld id="{CCDEE3D3-4E10-E24C-815A-D40C430BBB7C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1214537-748D-084C-AF37-80CC71354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410369"/>
            <a:ext cx="6400800" cy="9485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pt-PT" err="1"/>
              <a:t>Page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3CC54897-E960-A04C-8D6E-E8FE49DE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524000"/>
            <a:ext cx="11112500" cy="46529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0606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C71E4-2CC2-4DD8-85B3-7472DEC98254}" type="datetime1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8EF5-75AE-400B-8789-7B1747EC3070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16" y="5"/>
            <a:ext cx="2985503" cy="12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3E907-C075-4C48-B37F-5F1F0AACAA77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8F97-99DF-344E-8E1D-E49952D7F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0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3656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4100F-3718-B96D-57F7-A51580104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5141" y="315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B2F74-5ADB-E64D-9DC8-BE01B85188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914400">
        <a:lnSpc>
          <a:spcPct val="90000"/>
        </a:lnSpc>
        <a:spcBef>
          <a:spcPts val="0"/>
        </a:spcBef>
        <a:buNone/>
        <a:defRPr sz="3200" b="1">
          <a:solidFill>
            <a:srgbClr val="124484"/>
          </a:solidFill>
          <a:latin typeface="Aptos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/>
          </a:solidFill>
          <a:latin typeface="Aptos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ptos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24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11" Type="http://schemas.openxmlformats.org/officeDocument/2006/relationships/image" Target="../media/image24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33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microsoft.com/office/2018/10/relationships/comments" Target="../comments/modernComment_14F_79015B1B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24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microsoft.com/office/2018/10/relationships/comments" Target="../comments/modernComment_179_52BD2ACB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1.png"/><Relationship Id="rId7" Type="http://schemas.openxmlformats.org/officeDocument/2006/relationships/image" Target="../media/image10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87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18" Type="http://schemas.openxmlformats.org/officeDocument/2006/relationships/image" Target="../media/image121.svg"/><Relationship Id="rId3" Type="http://schemas.openxmlformats.org/officeDocument/2006/relationships/image" Target="../media/image108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image" Target="../media/image107.pn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5" Type="http://schemas.openxmlformats.org/officeDocument/2006/relationships/image" Target="../media/image118.png"/><Relationship Id="rId10" Type="http://schemas.openxmlformats.org/officeDocument/2006/relationships/image" Target="../media/image114.png"/><Relationship Id="rId19" Type="http://schemas.openxmlformats.org/officeDocument/2006/relationships/image" Target="../media/image87.png"/><Relationship Id="rId4" Type="http://schemas.openxmlformats.org/officeDocument/2006/relationships/image" Target="../media/image34.png"/><Relationship Id="rId9" Type="http://schemas.openxmlformats.org/officeDocument/2006/relationships/image" Target="../media/image113.svg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18" Type="http://schemas.openxmlformats.org/officeDocument/2006/relationships/image" Target="../media/image121.svg"/><Relationship Id="rId3" Type="http://schemas.openxmlformats.org/officeDocument/2006/relationships/image" Target="../media/image108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image" Target="../media/image107.pn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5" Type="http://schemas.openxmlformats.org/officeDocument/2006/relationships/image" Target="../media/image118.png"/><Relationship Id="rId10" Type="http://schemas.openxmlformats.org/officeDocument/2006/relationships/image" Target="../media/image114.png"/><Relationship Id="rId19" Type="http://schemas.openxmlformats.org/officeDocument/2006/relationships/image" Target="../media/image87.png"/><Relationship Id="rId4" Type="http://schemas.openxmlformats.org/officeDocument/2006/relationships/image" Target="../media/image34.png"/><Relationship Id="rId9" Type="http://schemas.openxmlformats.org/officeDocument/2006/relationships/image" Target="../media/image113.svg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microsoft.com/office/2018/10/relationships/comments" Target="../comments/modernComment_14C_CAF29565.xml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svg"/><Relationship Id="rId5" Type="http://schemas.openxmlformats.org/officeDocument/2006/relationships/image" Target="../media/image36.png"/><Relationship Id="rId10" Type="http://schemas.openxmlformats.org/officeDocument/2006/relationships/image" Target="../media/image131.svg"/><Relationship Id="rId4" Type="http://schemas.openxmlformats.org/officeDocument/2006/relationships/image" Target="../media/image123.png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0.xm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82.svg"/><Relationship Id="rId7" Type="http://schemas.openxmlformats.org/officeDocument/2006/relationships/image" Target="../media/image12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45.sv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hyperlink" Target="https://ood.deucalion.macc.fccn.pt/&#8203;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svg"/><Relationship Id="rId4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6.svg"/><Relationship Id="rId4" Type="http://schemas.openxmlformats.org/officeDocument/2006/relationships/image" Target="../media/image1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svg"/><Relationship Id="rId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5.sv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sv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>
            <a:spLocks noGrp="1"/>
          </p:cNvSpPr>
          <p:nvPr>
            <p:ph type="ctrTitle"/>
          </p:nvPr>
        </p:nvSpPr>
        <p:spPr bwMode="auto">
          <a:xfrm>
            <a:off x="5547946" y="1987619"/>
            <a:ext cx="6118535" cy="23515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i="1"/>
              <a:t>“</a:t>
            </a:r>
            <a:r>
              <a:rPr lang="en-US" sz="3600" i="1" err="1"/>
              <a:t>Construindo</a:t>
            </a:r>
            <a:r>
              <a:rPr lang="en-US" sz="3600" i="1"/>
              <a:t> </a:t>
            </a:r>
            <a:r>
              <a:rPr lang="en-US" sz="3600" i="1" err="1"/>
              <a:t>soluções</a:t>
            </a:r>
            <a:r>
              <a:rPr lang="en-US" sz="3600" i="1"/>
              <a:t> com LLMs”</a:t>
            </a:r>
            <a:br>
              <a:rPr lang="en-GB" sz="3600" i="1"/>
            </a:br>
            <a:endParaRPr lang="es-ES" sz="3600">
              <a:latin typeface="Aptos"/>
            </a:endParaRPr>
          </a:p>
        </p:txBody>
      </p:sp>
      <p:sp>
        <p:nvSpPr>
          <p:cNvPr id="15" name="Subtítulo 4"/>
          <p:cNvSpPr>
            <a:spLocks noGrp="1"/>
          </p:cNvSpPr>
          <p:nvPr>
            <p:ph type="subTitle" idx="1"/>
          </p:nvPr>
        </p:nvSpPr>
        <p:spPr bwMode="auto">
          <a:xfrm>
            <a:off x="5547946" y="3777368"/>
            <a:ext cx="4293386" cy="1251997"/>
          </a:xfrm>
        </p:spPr>
        <p:txBody>
          <a:bodyPr/>
          <a:lstStyle/>
          <a:p>
            <a:pPr>
              <a:defRPr/>
            </a:pPr>
            <a:r>
              <a:rPr lang="es-ES" sz="1800" b="1" err="1">
                <a:solidFill>
                  <a:srgbClr val="004890"/>
                </a:solidFill>
                <a:ea typeface="Roboto Slab Black"/>
                <a:cs typeface="Roboto Slab Black"/>
              </a:rPr>
              <a:t>Andreia</a:t>
            </a: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 </a:t>
            </a:r>
            <a:r>
              <a:rPr lang="es-ES" sz="1800" b="1" err="1">
                <a:solidFill>
                  <a:srgbClr val="004890"/>
                </a:solidFill>
                <a:ea typeface="Roboto Slab Black"/>
                <a:cs typeface="Roboto Slab Black"/>
              </a:rPr>
              <a:t>Gaudêncio</a:t>
            </a: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 (CNCA)</a:t>
            </a:r>
            <a:endParaRPr lang="en-US"/>
          </a:p>
          <a:p>
            <a:pPr>
              <a:defRPr/>
            </a:pP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Bernardo Malaca (CNCA)</a:t>
            </a:r>
          </a:p>
          <a:p>
            <a:pPr>
              <a:defRPr/>
            </a:pP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Daniel </a:t>
            </a:r>
            <a:r>
              <a:rPr lang="es-ES" sz="1800" b="1" err="1">
                <a:solidFill>
                  <a:srgbClr val="004890"/>
                </a:solidFill>
                <a:ea typeface="Roboto Slab Black"/>
                <a:cs typeface="Roboto Slab Black"/>
              </a:rPr>
              <a:t>Moraes</a:t>
            </a:r>
            <a:r>
              <a:rPr lang="es-ES" sz="1800" b="1">
                <a:solidFill>
                  <a:srgbClr val="004890"/>
                </a:solidFill>
                <a:ea typeface="Roboto Slab Black"/>
                <a:cs typeface="Roboto Slab Black"/>
              </a:rPr>
              <a:t> (CNCA)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 bwMode="auto">
          <a:xfrm>
            <a:off x="99577" y="6261338"/>
            <a:ext cx="3255433" cy="487533"/>
          </a:xfrm>
          <a:solidFill>
            <a:srgbClr val="FFFFFF">
              <a:alpha val="75000"/>
            </a:srgbClr>
          </a:solidFill>
        </p:spPr>
        <p:txBody>
          <a:bodyPr/>
          <a:lstStyle/>
          <a:p>
            <a:pPr>
              <a:defRPr/>
            </a:pPr>
            <a:r>
              <a:rPr lang="es-ES">
                <a:solidFill>
                  <a:schemeClr val="tx1"/>
                </a:solidFill>
              </a:rPr>
              <a:t>Lisboa, 22 janeiro 2026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AA4D7-49F9-1C84-5C94-4D694C42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394" y="5319618"/>
            <a:ext cx="1914606" cy="432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22DB-CFF7-F511-DD5F-F112B7A2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Pré-</a:t>
            </a:r>
            <a:r>
              <a:rPr lang="en-US" err="1"/>
              <a:t>treino</a:t>
            </a:r>
            <a:r>
              <a:rPr lang="en-US"/>
              <a:t>, Fine-tuning e </a:t>
            </a:r>
            <a:r>
              <a:rPr lang="en-US" err="1"/>
              <a:t>Inferência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931EF-93BF-A030-DAB3-6C62E6FD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6AD3-C10E-9509-7E24-D4C63D2B4D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10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037485-E21E-EDC5-8641-F4FD2C29CB97}"/>
              </a:ext>
            </a:extLst>
          </p:cNvPr>
          <p:cNvSpPr/>
          <p:nvPr/>
        </p:nvSpPr>
        <p:spPr>
          <a:xfrm>
            <a:off x="582392" y="2020945"/>
            <a:ext cx="3520533" cy="2746452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ptos"/>
              </a:rPr>
              <a:t>Pré-</a:t>
            </a:r>
            <a:r>
              <a:rPr lang="en-US" sz="2400" b="1" err="1">
                <a:latin typeface="Aptos"/>
              </a:rPr>
              <a:t>treino</a:t>
            </a:r>
            <a:endParaRPr lang="en-US" sz="2400" b="1" err="1">
              <a:latin typeface="Aptos" panose="020B0004020202020204" pitchFamily="34" charset="0"/>
            </a:endParaRPr>
          </a:p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Ensinar</a:t>
            </a:r>
            <a:r>
              <a:rPr lang="en-US" sz="2000"/>
              <a:t> o Modelo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Grande </a:t>
            </a:r>
            <a:r>
              <a:rPr lang="en-US" sz="2000" err="1"/>
              <a:t>quantidade</a:t>
            </a:r>
            <a:r>
              <a:rPr lang="en-US" sz="2000"/>
              <a:t> de dados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Custo</a:t>
            </a:r>
            <a:endParaRPr lang="en-US" sz="20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574E53E-F4ED-5D5D-9BD3-25713FE6AFD2}"/>
              </a:ext>
            </a:extLst>
          </p:cNvPr>
          <p:cNvSpPr/>
          <p:nvPr/>
        </p:nvSpPr>
        <p:spPr>
          <a:xfrm>
            <a:off x="4359651" y="2020945"/>
            <a:ext cx="3520534" cy="2746452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ptos" panose="020B0004020202020204" pitchFamily="34" charset="0"/>
              </a:rPr>
              <a:t>Fine-tuning</a:t>
            </a:r>
          </a:p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Ajustar</a:t>
            </a:r>
            <a:r>
              <a:rPr lang="en-US" sz="2000"/>
              <a:t> o </a:t>
            </a:r>
            <a:r>
              <a:rPr lang="en-US" sz="2000" err="1"/>
              <a:t>modelo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Especializar</a:t>
            </a:r>
            <a:r>
              <a:rPr lang="en-US" sz="2000"/>
              <a:t> o </a:t>
            </a:r>
            <a:r>
              <a:rPr lang="en-US" sz="2000" err="1"/>
              <a:t>modelo</a:t>
            </a:r>
            <a:r>
              <a:rPr lang="en-US" sz="2000"/>
              <a:t> num dado </a:t>
            </a:r>
            <a:r>
              <a:rPr lang="en-US" sz="2000" err="1"/>
              <a:t>contexto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Dados </a:t>
            </a:r>
            <a:r>
              <a:rPr lang="en-US" sz="2000" err="1"/>
              <a:t>próprios</a:t>
            </a:r>
            <a:endParaRPr lang="en-US" sz="20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3E142CD-824B-091C-CD35-8BBA3D42B3E6}"/>
              </a:ext>
            </a:extLst>
          </p:cNvPr>
          <p:cNvSpPr/>
          <p:nvPr/>
        </p:nvSpPr>
        <p:spPr>
          <a:xfrm>
            <a:off x="8136911" y="2020945"/>
            <a:ext cx="3520535" cy="2746452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err="1">
                <a:latin typeface="Aptos" panose="020B0004020202020204" pitchFamily="34" charset="0"/>
              </a:rPr>
              <a:t>Inferência</a:t>
            </a:r>
            <a:endParaRPr lang="en-US" sz="2400" b="1">
              <a:latin typeface="Aptos" panose="020B0004020202020204" pitchFamily="34" charset="0"/>
            </a:endParaRPr>
          </a:p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Aplicar</a:t>
            </a:r>
            <a:r>
              <a:rPr lang="en-US" sz="2000"/>
              <a:t> o </a:t>
            </a:r>
            <a:r>
              <a:rPr lang="en-US" sz="2000" err="1"/>
              <a:t>modelo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Repetir</a:t>
            </a:r>
            <a:r>
              <a:rPr lang="en-US" sz="2000"/>
              <a:t> </a:t>
            </a:r>
            <a:r>
              <a:rPr lang="en-US" sz="2000" err="1"/>
              <a:t>tarefas</a:t>
            </a: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Tempo real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758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BF328-F3D4-A441-6C0C-6586BEBEE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B36C-D7C1-AC80-C758-62FA2901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Exemplos</a:t>
            </a:r>
            <a:r>
              <a:rPr lang="en-US"/>
              <a:t> de </a:t>
            </a:r>
            <a:r>
              <a:rPr lang="en-US" err="1"/>
              <a:t>Utilização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05D39-E65F-3029-82F5-5133AF5C3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CA8A5D-3B32-5E1F-A2F9-5D4CC3B8A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42084E-13AC-2580-7DEA-8D0A58753E47}"/>
              </a:ext>
            </a:extLst>
          </p:cNvPr>
          <p:cNvGrpSpPr/>
          <p:nvPr/>
        </p:nvGrpSpPr>
        <p:grpSpPr>
          <a:xfrm>
            <a:off x="4097604" y="1492625"/>
            <a:ext cx="1884947" cy="2183651"/>
            <a:chOff x="3199246" y="1396372"/>
            <a:chExt cx="1884947" cy="2183651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E6E10A20-A75C-4374-1C63-DBD9CCC023B8}"/>
                </a:ext>
              </a:extLst>
            </p:cNvPr>
            <p:cNvSpPr/>
            <p:nvPr/>
          </p:nvSpPr>
          <p:spPr>
            <a:xfrm rot="5400000">
              <a:off x="3049894" y="1545724"/>
              <a:ext cx="2183651" cy="1884947"/>
            </a:xfrm>
            <a:prstGeom prst="hexagon">
              <a:avLst/>
            </a:prstGeom>
            <a:solidFill>
              <a:srgbClr val="1C30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ptos SemiBold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B5BD32-ED98-2FCE-13E6-956838DE57DF}"/>
                </a:ext>
              </a:extLst>
            </p:cNvPr>
            <p:cNvSpPr txBox="1"/>
            <p:nvPr/>
          </p:nvSpPr>
          <p:spPr>
            <a:xfrm>
              <a:off x="3280833" y="2068317"/>
              <a:ext cx="1735666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>
                  <a:solidFill>
                    <a:srgbClr val="FFFFFF"/>
                  </a:solidFill>
                  <a:latin typeface="Aptos SemiBold"/>
                </a:rPr>
                <a:t>Gerar </a:t>
              </a:r>
              <a:r>
                <a:rPr lang="en-US" sz="2200" err="1">
                  <a:solidFill>
                    <a:srgbClr val="FFFFFF"/>
                  </a:solidFill>
                  <a:latin typeface="Aptos SemiBold"/>
                </a:rPr>
                <a:t>Conteúdo</a:t>
              </a:r>
              <a:endParaRPr lang="en-US" sz="2200">
                <a:latin typeface="Aptos SemiBold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605407-0127-8611-88D4-831C8612CF99}"/>
              </a:ext>
            </a:extLst>
          </p:cNvPr>
          <p:cNvGrpSpPr/>
          <p:nvPr/>
        </p:nvGrpSpPr>
        <p:grpSpPr>
          <a:xfrm>
            <a:off x="6054740" y="1492624"/>
            <a:ext cx="1889442" cy="2183651"/>
            <a:chOff x="3199246" y="1396372"/>
            <a:chExt cx="1889442" cy="2183651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1F3A4D47-D7E7-64BB-BEEE-4D7C35A58565}"/>
                </a:ext>
              </a:extLst>
            </p:cNvPr>
            <p:cNvSpPr/>
            <p:nvPr/>
          </p:nvSpPr>
          <p:spPr>
            <a:xfrm rot="5400000">
              <a:off x="3049894" y="1545724"/>
              <a:ext cx="2183651" cy="1884947"/>
            </a:xfrm>
            <a:prstGeom prst="hexagon">
              <a:avLst/>
            </a:prstGeom>
            <a:solidFill>
              <a:srgbClr val="1C30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ptos SemiBold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959AB6-01BE-2EAC-201A-12483C82A131}"/>
                </a:ext>
              </a:extLst>
            </p:cNvPr>
            <p:cNvSpPr txBox="1"/>
            <p:nvPr/>
          </p:nvSpPr>
          <p:spPr>
            <a:xfrm>
              <a:off x="3200623" y="2099095"/>
              <a:ext cx="1888065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err="1">
                  <a:solidFill>
                    <a:srgbClr val="FFFFFF"/>
                  </a:solidFill>
                  <a:latin typeface="Aptos SemiBold"/>
                </a:rPr>
                <a:t>Resumir</a:t>
              </a:r>
              <a:r>
                <a:rPr lang="en-US" sz="2200">
                  <a:solidFill>
                    <a:srgbClr val="FFFFFF"/>
                  </a:solidFill>
                  <a:latin typeface="Aptos SemiBold"/>
                </a:rPr>
                <a:t> </a:t>
              </a:r>
              <a:r>
                <a:rPr lang="en-US" sz="2200" err="1">
                  <a:solidFill>
                    <a:srgbClr val="FFFFFF"/>
                  </a:solidFill>
                  <a:latin typeface="Aptos SemiBold"/>
                </a:rPr>
                <a:t>Documentos</a:t>
              </a:r>
              <a:endParaRPr lang="en-US" sz="2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B53BF2-F1BD-CB32-6352-4146C2DE4A42}"/>
              </a:ext>
            </a:extLst>
          </p:cNvPr>
          <p:cNvGrpSpPr/>
          <p:nvPr/>
        </p:nvGrpSpPr>
        <p:grpSpPr>
          <a:xfrm>
            <a:off x="3159140" y="3265277"/>
            <a:ext cx="1889442" cy="2183651"/>
            <a:chOff x="3199246" y="1396372"/>
            <a:chExt cx="1889442" cy="21836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B96F53E-A857-1C1B-C3E8-348AB8D31E26}"/>
                </a:ext>
              </a:extLst>
            </p:cNvPr>
            <p:cNvSpPr/>
            <p:nvPr/>
          </p:nvSpPr>
          <p:spPr>
            <a:xfrm rot="5400000">
              <a:off x="3049894" y="1545724"/>
              <a:ext cx="2183651" cy="1884947"/>
            </a:xfrm>
            <a:prstGeom prst="hexagon">
              <a:avLst/>
            </a:prstGeom>
            <a:solidFill>
              <a:srgbClr val="1C30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ptos SemiBold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6C9665-B62E-26BD-4E0F-713E287AA286}"/>
                </a:ext>
              </a:extLst>
            </p:cNvPr>
            <p:cNvSpPr txBox="1"/>
            <p:nvPr/>
          </p:nvSpPr>
          <p:spPr>
            <a:xfrm>
              <a:off x="3200623" y="2268372"/>
              <a:ext cx="1888065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err="1">
                  <a:solidFill>
                    <a:srgbClr val="FFFFFF"/>
                  </a:solidFill>
                  <a:latin typeface="Aptos SemiBold"/>
                </a:rPr>
                <a:t>Tradução</a:t>
              </a:r>
              <a:endParaRPr lang="en-US" err="1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6A2833-FCB3-EAC6-E9C3-32E81413F82A}"/>
              </a:ext>
            </a:extLst>
          </p:cNvPr>
          <p:cNvGrpSpPr/>
          <p:nvPr/>
        </p:nvGrpSpPr>
        <p:grpSpPr>
          <a:xfrm>
            <a:off x="5084192" y="3265276"/>
            <a:ext cx="1889442" cy="2183651"/>
            <a:chOff x="3199246" y="1396372"/>
            <a:chExt cx="1889442" cy="2183651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A4C5567F-2B8B-77EA-9E76-2A9BEEB1D059}"/>
                </a:ext>
              </a:extLst>
            </p:cNvPr>
            <p:cNvSpPr/>
            <p:nvPr/>
          </p:nvSpPr>
          <p:spPr>
            <a:xfrm rot="5400000">
              <a:off x="3049894" y="1545724"/>
              <a:ext cx="2183651" cy="1884947"/>
            </a:xfrm>
            <a:prstGeom prst="hexagon">
              <a:avLst/>
            </a:prstGeom>
            <a:solidFill>
              <a:srgbClr val="1C30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ptos SemiBold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D1B910-2245-1ACD-39AF-9E346E126E58}"/>
                </a:ext>
              </a:extLst>
            </p:cNvPr>
            <p:cNvSpPr txBox="1"/>
            <p:nvPr/>
          </p:nvSpPr>
          <p:spPr>
            <a:xfrm>
              <a:off x="3200623" y="2268372"/>
              <a:ext cx="1888065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err="1">
                  <a:solidFill>
                    <a:srgbClr val="FFFFFF"/>
                  </a:solidFill>
                  <a:latin typeface="Aptos SemiBold"/>
                </a:rPr>
                <a:t>Classificação</a:t>
              </a:r>
              <a:endParaRPr lang="en-US" err="1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54CF04-F2D3-8E3A-0A35-253EB200D963}"/>
              </a:ext>
            </a:extLst>
          </p:cNvPr>
          <p:cNvGrpSpPr/>
          <p:nvPr/>
        </p:nvGrpSpPr>
        <p:grpSpPr>
          <a:xfrm>
            <a:off x="7001224" y="3265276"/>
            <a:ext cx="1889442" cy="2183651"/>
            <a:chOff x="3199246" y="1396372"/>
            <a:chExt cx="1889442" cy="2183651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CF0BC51E-3547-B07D-C602-971E1D6EC3DD}"/>
                </a:ext>
              </a:extLst>
            </p:cNvPr>
            <p:cNvSpPr/>
            <p:nvPr/>
          </p:nvSpPr>
          <p:spPr>
            <a:xfrm rot="5400000">
              <a:off x="3049894" y="1545724"/>
              <a:ext cx="2183651" cy="1884947"/>
            </a:xfrm>
            <a:prstGeom prst="hexagon">
              <a:avLst/>
            </a:prstGeom>
            <a:solidFill>
              <a:srgbClr val="1C30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ptos SemiBold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4A9B03-6228-C90B-C049-D8133ED98ACE}"/>
                </a:ext>
              </a:extLst>
            </p:cNvPr>
            <p:cNvSpPr txBox="1"/>
            <p:nvPr/>
          </p:nvSpPr>
          <p:spPr>
            <a:xfrm>
              <a:off x="3200623" y="2268372"/>
              <a:ext cx="1888065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>
                  <a:solidFill>
                    <a:srgbClr val="FFFFFF"/>
                  </a:solidFill>
                  <a:latin typeface="Aptos SemiBold"/>
                </a:rPr>
                <a:t>Chatbots</a:t>
              </a:r>
              <a:endParaRPr lang="en-US"/>
            </a:p>
          </p:txBody>
        </p:sp>
      </p:grpSp>
      <p:pic>
        <p:nvPicPr>
          <p:cNvPr id="29" name="Graphic 28" descr="Online Network with solid fill">
            <a:extLst>
              <a:ext uri="{FF2B5EF4-FFF2-40B4-BE49-F238E27FC236}">
                <a16:creationId xmlns:a16="http://schemas.microsoft.com/office/drawing/2014/main" id="{89B6EC87-2E9E-BA0A-E4CD-3198E72F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4747" y="1415716"/>
            <a:ext cx="771525" cy="755650"/>
          </a:xfrm>
          <a:prstGeom prst="rect">
            <a:avLst/>
          </a:prstGeom>
        </p:spPr>
      </p:pic>
      <p:pic>
        <p:nvPicPr>
          <p:cNvPr id="30" name="Graphic 29" descr="List with solid fill">
            <a:extLst>
              <a:ext uri="{FF2B5EF4-FFF2-40B4-BE49-F238E27FC236}">
                <a16:creationId xmlns:a16="http://schemas.microsoft.com/office/drawing/2014/main" id="{C908B5DA-87F7-91F4-2B73-4893A0341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0716" y="1415715"/>
            <a:ext cx="731521" cy="713875"/>
          </a:xfrm>
          <a:prstGeom prst="rect">
            <a:avLst/>
          </a:prstGeom>
        </p:spPr>
      </p:pic>
      <p:pic>
        <p:nvPicPr>
          <p:cNvPr id="45" name="Graphic 44" descr="Chat with solid fill">
            <a:extLst>
              <a:ext uri="{FF2B5EF4-FFF2-40B4-BE49-F238E27FC236}">
                <a16:creationId xmlns:a16="http://schemas.microsoft.com/office/drawing/2014/main" id="{08F016F7-0D76-FFB8-9143-040AB7E11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83642" y="4899359"/>
            <a:ext cx="914400" cy="914400"/>
          </a:xfrm>
          <a:prstGeom prst="rect">
            <a:avLst/>
          </a:prstGeom>
        </p:spPr>
      </p:pic>
      <p:pic>
        <p:nvPicPr>
          <p:cNvPr id="47" name="Graphic 46" descr="Venn diagram with solid fill">
            <a:extLst>
              <a:ext uri="{FF2B5EF4-FFF2-40B4-BE49-F238E27FC236}">
                <a16:creationId xmlns:a16="http://schemas.microsoft.com/office/drawing/2014/main" id="{99950E80-5C64-C155-593A-FCF3FD97FD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1624" y="4899359"/>
            <a:ext cx="914400" cy="914400"/>
          </a:xfrm>
          <a:prstGeom prst="rect">
            <a:avLst/>
          </a:prstGeom>
        </p:spPr>
      </p:pic>
      <p:pic>
        <p:nvPicPr>
          <p:cNvPr id="48" name="Graphic 47" descr="Transfer with solid fill">
            <a:extLst>
              <a:ext uri="{FF2B5EF4-FFF2-40B4-BE49-F238E27FC236}">
                <a16:creationId xmlns:a16="http://schemas.microsoft.com/office/drawing/2014/main" id="{290D05C8-C273-B058-E452-B2B703A1F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37811" y="4995612"/>
            <a:ext cx="721895" cy="7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7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B3A1-DF06-1662-4FD5-0CD1B3A3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Exemplos</a:t>
            </a:r>
            <a:r>
              <a:rPr lang="en-US"/>
              <a:t> de </a:t>
            </a:r>
            <a:r>
              <a:rPr lang="en-US" err="1"/>
              <a:t>Utilização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5A78A-3C3F-7139-B37E-9F06B9986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12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4B306-75A2-00E5-3978-2B3559C9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44B25F-0D27-A4BF-6741-70D713B33FA2}"/>
              </a:ext>
            </a:extLst>
          </p:cNvPr>
          <p:cNvSpPr/>
          <p:nvPr/>
        </p:nvSpPr>
        <p:spPr>
          <a:xfrm>
            <a:off x="1005416" y="1750647"/>
            <a:ext cx="2840181" cy="3800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F175DBE-D3B8-0703-1189-5B2680AE1880}"/>
              </a:ext>
            </a:extLst>
          </p:cNvPr>
          <p:cNvSpPr/>
          <p:nvPr/>
        </p:nvSpPr>
        <p:spPr>
          <a:xfrm rot="5400000">
            <a:off x="1834627" y="929272"/>
            <a:ext cx="1181760" cy="2848427"/>
          </a:xfrm>
          <a:prstGeom prst="homePlate">
            <a:avLst/>
          </a:prstGeom>
          <a:solidFill>
            <a:srgbClr val="1C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ED4B4-E261-F816-7D80-DE7FE53014AD}"/>
              </a:ext>
            </a:extLst>
          </p:cNvPr>
          <p:cNvSpPr txBox="1"/>
          <p:nvPr/>
        </p:nvSpPr>
        <p:spPr>
          <a:xfrm>
            <a:off x="1123344" y="2120926"/>
            <a:ext cx="26026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Aptos SemiBold"/>
              </a:rPr>
              <a:t>Comércio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6DC568-626F-1F9B-6EC7-A99B08399F06}"/>
              </a:ext>
            </a:extLst>
          </p:cNvPr>
          <p:cNvGrpSpPr/>
          <p:nvPr/>
        </p:nvGrpSpPr>
        <p:grpSpPr>
          <a:xfrm>
            <a:off x="2061001" y="1386553"/>
            <a:ext cx="731702" cy="731701"/>
            <a:chOff x="4719617" y="2440214"/>
            <a:chExt cx="731702" cy="7317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67AA4-DE6A-929A-247D-E4E12986FDF2}"/>
                </a:ext>
              </a:extLst>
            </p:cNvPr>
            <p:cNvSpPr/>
            <p:nvPr/>
          </p:nvSpPr>
          <p:spPr>
            <a:xfrm>
              <a:off x="4719617" y="2440214"/>
              <a:ext cx="731702" cy="7317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Shopping cart with solid fill">
              <a:extLst>
                <a:ext uri="{FF2B5EF4-FFF2-40B4-BE49-F238E27FC236}">
                  <a16:creationId xmlns:a16="http://schemas.microsoft.com/office/drawing/2014/main" id="{E643AFCC-FD83-496D-A0F4-032D796E7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63680" y="2486478"/>
              <a:ext cx="637722" cy="63772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AAB37B-333A-B386-2437-F1F8CB5F120E}"/>
              </a:ext>
            </a:extLst>
          </p:cNvPr>
          <p:cNvSpPr txBox="1"/>
          <p:nvPr/>
        </p:nvSpPr>
        <p:spPr>
          <a:xfrm>
            <a:off x="1278796" y="3206612"/>
            <a:ext cx="229589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Assistente</a:t>
            </a:r>
            <a:r>
              <a:rPr lang="en-US">
                <a:latin typeface="Aptos Light"/>
              </a:rPr>
              <a:t> de </a:t>
            </a:r>
            <a:r>
              <a:rPr lang="en-US" err="1">
                <a:latin typeface="Aptos Light"/>
              </a:rPr>
              <a:t>vendas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Suporte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ao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cliente</a:t>
            </a:r>
            <a:endParaRPr lang="en-US" err="1"/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Atendimento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personalizado</a:t>
            </a:r>
            <a:endParaRPr lang="en-US" err="1"/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26BD2-E786-A7CA-0147-04D889472122}"/>
              </a:ext>
            </a:extLst>
          </p:cNvPr>
          <p:cNvSpPr/>
          <p:nvPr/>
        </p:nvSpPr>
        <p:spPr>
          <a:xfrm>
            <a:off x="4634812" y="1755182"/>
            <a:ext cx="2840181" cy="3800103"/>
          </a:xfrm>
          <a:prstGeom prst="rect">
            <a:avLst/>
          </a:prstGeom>
          <a:solidFill>
            <a:srgbClr val="27B0B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53A666F7-8044-F54A-9454-4B975E05BA98}"/>
              </a:ext>
            </a:extLst>
          </p:cNvPr>
          <p:cNvSpPr/>
          <p:nvPr/>
        </p:nvSpPr>
        <p:spPr>
          <a:xfrm rot="5400000">
            <a:off x="5464023" y="933807"/>
            <a:ext cx="1181760" cy="2848427"/>
          </a:xfrm>
          <a:prstGeom prst="homePlate">
            <a:avLst/>
          </a:prstGeom>
          <a:solidFill>
            <a:srgbClr val="27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1C9850-B061-0C09-CA15-E018F0CF5A2A}"/>
              </a:ext>
            </a:extLst>
          </p:cNvPr>
          <p:cNvSpPr txBox="1"/>
          <p:nvPr/>
        </p:nvSpPr>
        <p:spPr>
          <a:xfrm>
            <a:off x="4752740" y="2125461"/>
            <a:ext cx="26026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Aptos SemiBold"/>
              </a:rPr>
              <a:t>Legal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E83096-3639-E141-0656-349C424587C5}"/>
              </a:ext>
            </a:extLst>
          </p:cNvPr>
          <p:cNvGrpSpPr/>
          <p:nvPr/>
        </p:nvGrpSpPr>
        <p:grpSpPr>
          <a:xfrm>
            <a:off x="5690397" y="1391088"/>
            <a:ext cx="731702" cy="731701"/>
            <a:chOff x="4719617" y="2440214"/>
            <a:chExt cx="731702" cy="7317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7D7845-F2C2-8A0C-3C4D-E744CA2C4D19}"/>
                </a:ext>
              </a:extLst>
            </p:cNvPr>
            <p:cNvSpPr/>
            <p:nvPr/>
          </p:nvSpPr>
          <p:spPr>
            <a:xfrm>
              <a:off x="4719617" y="2440214"/>
              <a:ext cx="731702" cy="7317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B0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Scales of justice with solid fill">
              <a:extLst>
                <a:ext uri="{FF2B5EF4-FFF2-40B4-BE49-F238E27FC236}">
                  <a16:creationId xmlns:a16="http://schemas.microsoft.com/office/drawing/2014/main" id="{AEA26317-679A-6D04-B5F4-2C4914EC9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63680" y="2486478"/>
              <a:ext cx="637722" cy="63772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5DC835-5FF0-C621-B328-BAD2FEB53F29}"/>
              </a:ext>
            </a:extLst>
          </p:cNvPr>
          <p:cNvSpPr txBox="1"/>
          <p:nvPr/>
        </p:nvSpPr>
        <p:spPr>
          <a:xfrm>
            <a:off x="4908192" y="3211147"/>
            <a:ext cx="244557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Análise</a:t>
            </a:r>
            <a:r>
              <a:rPr lang="en-US">
                <a:latin typeface="Aptos Light"/>
              </a:rPr>
              <a:t> de </a:t>
            </a:r>
            <a:r>
              <a:rPr lang="en-US" err="1">
                <a:latin typeface="Aptos Light"/>
              </a:rPr>
              <a:t>contratos</a:t>
            </a:r>
            <a:endParaRPr lang="en-US" err="1"/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Revisão</a:t>
            </a:r>
            <a:r>
              <a:rPr lang="en-US">
                <a:latin typeface="Aptos Light"/>
              </a:rPr>
              <a:t> de </a:t>
            </a:r>
            <a:r>
              <a:rPr lang="en-US" err="1">
                <a:latin typeface="Aptos Light"/>
              </a:rPr>
              <a:t>documentos</a:t>
            </a:r>
            <a:endParaRPr lang="en-US" err="1"/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Identificação</a:t>
            </a:r>
            <a:r>
              <a:rPr lang="en-US">
                <a:latin typeface="Aptos Light"/>
              </a:rPr>
              <a:t> de </a:t>
            </a:r>
            <a:r>
              <a:rPr lang="en-US" err="1">
                <a:latin typeface="Aptos Light"/>
              </a:rPr>
              <a:t>precedentes</a:t>
            </a:r>
            <a:r>
              <a:rPr lang="en-US">
                <a:latin typeface="Aptos Light"/>
              </a:rPr>
              <a:t> e </a:t>
            </a:r>
            <a:r>
              <a:rPr lang="en-US" err="1">
                <a:latin typeface="Aptos Light"/>
              </a:rPr>
              <a:t>jurisprudêcia</a:t>
            </a: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0B58A3-39EB-B0CB-B896-8EFE85AC9798}"/>
              </a:ext>
            </a:extLst>
          </p:cNvPr>
          <p:cNvSpPr/>
          <p:nvPr/>
        </p:nvSpPr>
        <p:spPr>
          <a:xfrm>
            <a:off x="8274927" y="1762603"/>
            <a:ext cx="2840181" cy="3800103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5CAF3C1E-0472-1E42-CACD-5FC713C531C1}"/>
              </a:ext>
            </a:extLst>
          </p:cNvPr>
          <p:cNvSpPr/>
          <p:nvPr/>
        </p:nvSpPr>
        <p:spPr>
          <a:xfrm rot="5400000">
            <a:off x="9104138" y="941228"/>
            <a:ext cx="1181760" cy="2848427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B709B-92A6-5A85-0F8C-F495B38E3AFE}"/>
              </a:ext>
            </a:extLst>
          </p:cNvPr>
          <p:cNvSpPr txBox="1"/>
          <p:nvPr/>
        </p:nvSpPr>
        <p:spPr>
          <a:xfrm>
            <a:off x="8392855" y="2132882"/>
            <a:ext cx="26026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Aptos SemiBold"/>
              </a:rPr>
              <a:t>Saúde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EDB5FC-C8F6-3F91-2AEF-10D6D7900472}"/>
              </a:ext>
            </a:extLst>
          </p:cNvPr>
          <p:cNvGrpSpPr/>
          <p:nvPr/>
        </p:nvGrpSpPr>
        <p:grpSpPr>
          <a:xfrm>
            <a:off x="9330512" y="1398509"/>
            <a:ext cx="731702" cy="731701"/>
            <a:chOff x="4719617" y="2440214"/>
            <a:chExt cx="731702" cy="73170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50D658-0A7A-9FBF-B117-323A1E23BDC3}"/>
                </a:ext>
              </a:extLst>
            </p:cNvPr>
            <p:cNvSpPr/>
            <p:nvPr/>
          </p:nvSpPr>
          <p:spPr>
            <a:xfrm>
              <a:off x="4719617" y="2440214"/>
              <a:ext cx="731702" cy="7317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Stethoscope with solid fill">
              <a:extLst>
                <a:ext uri="{FF2B5EF4-FFF2-40B4-BE49-F238E27FC236}">
                  <a16:creationId xmlns:a16="http://schemas.microsoft.com/office/drawing/2014/main" id="{299064F3-8EEC-53FB-4C4F-6409E902F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63680" y="2486478"/>
              <a:ext cx="637722" cy="637722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312-D537-7779-BAE2-FBCB48F2E295}"/>
              </a:ext>
            </a:extLst>
          </p:cNvPr>
          <p:cNvSpPr txBox="1"/>
          <p:nvPr/>
        </p:nvSpPr>
        <p:spPr>
          <a:xfrm>
            <a:off x="8398629" y="3218568"/>
            <a:ext cx="270864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Documentação</a:t>
            </a:r>
            <a:r>
              <a:rPr lang="en-US">
                <a:latin typeface="Aptos Light"/>
              </a:rPr>
              <a:t> e </a:t>
            </a:r>
            <a:r>
              <a:rPr lang="en-US" err="1">
                <a:latin typeface="Aptos Light"/>
              </a:rPr>
              <a:t>transcrição</a:t>
            </a:r>
            <a:r>
              <a:rPr lang="en-US">
                <a:latin typeface="Aptos Light"/>
              </a:rPr>
              <a:t> de </a:t>
            </a:r>
            <a:r>
              <a:rPr lang="en-US" err="1">
                <a:latin typeface="Aptos Light"/>
              </a:rPr>
              <a:t>registos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clínicos</a:t>
            </a: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Assistentes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virtuais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Aptos Light"/>
              </a:rPr>
              <a:t>Resumo</a:t>
            </a:r>
            <a:r>
              <a:rPr lang="en-US">
                <a:latin typeface="Aptos Light"/>
              </a:rPr>
              <a:t> do histórico de </a:t>
            </a:r>
            <a:r>
              <a:rPr lang="en-US" err="1">
                <a:latin typeface="Aptos Light"/>
              </a:rPr>
              <a:t>pacientes</a:t>
            </a:r>
          </a:p>
        </p:txBody>
      </p:sp>
    </p:spTree>
    <p:extLst>
      <p:ext uri="{BB962C8B-B14F-4D97-AF65-F5344CB8AC3E}">
        <p14:creationId xmlns:p14="http://schemas.microsoft.com/office/powerpoint/2010/main" val="34053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20" grpId="0"/>
      <p:bldP spid="21" grpId="0" animBg="1"/>
      <p:bldP spid="22" grpId="0" animBg="1"/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12DB-97B7-45B9-328B-037B4F38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1294DB-5DD3-9A88-D0B2-049CEA1EBB2F}"/>
              </a:ext>
            </a:extLst>
          </p:cNvPr>
          <p:cNvSpPr/>
          <p:nvPr/>
        </p:nvSpPr>
        <p:spPr>
          <a:xfrm>
            <a:off x="1746653" y="1796461"/>
            <a:ext cx="10078720" cy="1259840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F1B3-B41B-9FF2-1EE9-37F74FAB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Exemplos</a:t>
            </a:r>
            <a:r>
              <a:rPr lang="en-US"/>
              <a:t> de </a:t>
            </a:r>
            <a:r>
              <a:rPr lang="en-US" err="1"/>
              <a:t>Utilização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425FC-9495-0523-8AE9-B7011819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39" y="1346359"/>
            <a:ext cx="9669122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Aptos SemiBold"/>
              </a:rPr>
              <a:t>Principais</a:t>
            </a:r>
            <a:r>
              <a:rPr lang="en-US">
                <a:latin typeface="Aptos SemiBold"/>
              </a:rPr>
              <a:t> </a:t>
            </a:r>
            <a:r>
              <a:rPr lang="en-US" err="1">
                <a:latin typeface="Aptos SemiBold"/>
              </a:rPr>
              <a:t>Estratégias</a:t>
            </a:r>
            <a:r>
              <a:rPr lang="en-US">
                <a:latin typeface="Aptos SemiBold"/>
              </a:rPr>
              <a:t> de Adoção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67E2B1-3A5C-F9AB-78CD-D8436C655295}"/>
              </a:ext>
            </a:extLst>
          </p:cNvPr>
          <p:cNvGrpSpPr/>
          <p:nvPr/>
        </p:nvGrpSpPr>
        <p:grpSpPr>
          <a:xfrm>
            <a:off x="626094" y="3381708"/>
            <a:ext cx="825707" cy="789597"/>
            <a:chOff x="1433332" y="2557040"/>
            <a:chExt cx="1030146" cy="1059084"/>
          </a:xfrm>
        </p:grpSpPr>
        <p:pic>
          <p:nvPicPr>
            <p:cNvPr id="7" name="Graphic 6" descr="Document with solid fill">
              <a:extLst>
                <a:ext uri="{FF2B5EF4-FFF2-40B4-BE49-F238E27FC236}">
                  <a16:creationId xmlns:a16="http://schemas.microsoft.com/office/drawing/2014/main" id="{624DE521-7599-2857-B6FB-3DCF85F0A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49078" y="2701724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Magnifying glass with solid fill">
              <a:extLst>
                <a:ext uri="{FF2B5EF4-FFF2-40B4-BE49-F238E27FC236}">
                  <a16:creationId xmlns:a16="http://schemas.microsoft.com/office/drawing/2014/main" id="{786C4586-1EC5-4CB6-F8C6-27A899802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423686" y="2566686"/>
              <a:ext cx="644325" cy="625033"/>
            </a:xfrm>
            <a:prstGeom prst="rect">
              <a:avLst/>
            </a:prstGeom>
          </p:spPr>
        </p:pic>
      </p:grpSp>
      <p:pic>
        <p:nvPicPr>
          <p:cNvPr id="9" name="Graphic 8" descr="Single gear with solid fill">
            <a:extLst>
              <a:ext uri="{FF2B5EF4-FFF2-40B4-BE49-F238E27FC236}">
                <a16:creationId xmlns:a16="http://schemas.microsoft.com/office/drawing/2014/main" id="{7856F7D5-A28C-DF84-2841-904AD2A4B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862" y="2027299"/>
            <a:ext cx="867937" cy="802888"/>
          </a:xfrm>
          <a:prstGeom prst="rect">
            <a:avLst/>
          </a:prstGeom>
        </p:spPr>
      </p:pic>
      <p:pic>
        <p:nvPicPr>
          <p:cNvPr id="10" name="Graphic 9" descr="Gauge with solid fill">
            <a:extLst>
              <a:ext uri="{FF2B5EF4-FFF2-40B4-BE49-F238E27FC236}">
                <a16:creationId xmlns:a16="http://schemas.microsoft.com/office/drawing/2014/main" id="{4858642A-393E-6368-B8E8-D6F42D572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65" y="4717531"/>
            <a:ext cx="756425" cy="793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CCF9E-B624-2FFB-0ACC-3E00AE2702F8}"/>
              </a:ext>
            </a:extLst>
          </p:cNvPr>
          <p:cNvSpPr txBox="1"/>
          <p:nvPr/>
        </p:nvSpPr>
        <p:spPr>
          <a:xfrm>
            <a:off x="3757637" y="2105967"/>
            <a:ext cx="24093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Criar</a:t>
            </a:r>
            <a:r>
              <a:rPr lang="en-US">
                <a:latin typeface="Aptos Light"/>
              </a:rPr>
              <a:t> </a:t>
            </a:r>
            <a:r>
              <a:rPr lang="en-US" err="1">
                <a:latin typeface="Aptos Light"/>
              </a:rPr>
              <a:t>instruções</a:t>
            </a:r>
            <a:r>
              <a:rPr lang="en-US">
                <a:latin typeface="Aptos Light"/>
              </a:rPr>
              <a:t> </a:t>
            </a:r>
            <a:endParaRPr lang="en-US"/>
          </a:p>
          <a:p>
            <a:r>
              <a:rPr lang="en-US" err="1">
                <a:latin typeface="Aptos Light"/>
              </a:rPr>
              <a:t>especializadas</a:t>
            </a:r>
            <a:endParaRPr lang="en-US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184B3-6D1F-ED9B-5BF2-0E277AC78E35}"/>
              </a:ext>
            </a:extLst>
          </p:cNvPr>
          <p:cNvSpPr txBox="1"/>
          <p:nvPr/>
        </p:nvSpPr>
        <p:spPr>
          <a:xfrm>
            <a:off x="3757637" y="3451563"/>
            <a:ext cx="27272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Consulta de </a:t>
            </a:r>
            <a:r>
              <a:rPr lang="en-US" err="1">
                <a:latin typeface="Aptos Light"/>
              </a:rPr>
              <a:t>documentação</a:t>
            </a:r>
            <a:r>
              <a:rPr lang="en-US">
                <a:latin typeface="Aptos Light"/>
              </a:rPr>
              <a:t> externa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6E6B-697F-7859-59D3-3FD3F0ED3664}"/>
              </a:ext>
            </a:extLst>
          </p:cNvPr>
          <p:cNvSpPr txBox="1"/>
          <p:nvPr/>
        </p:nvSpPr>
        <p:spPr>
          <a:xfrm>
            <a:off x="3757636" y="4789710"/>
            <a:ext cx="24084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Treinar</a:t>
            </a:r>
            <a:r>
              <a:rPr lang="en-US">
                <a:latin typeface="Aptos Light"/>
              </a:rPr>
              <a:t> o </a:t>
            </a:r>
            <a:r>
              <a:rPr lang="en-US" err="1">
                <a:latin typeface="Aptos Light"/>
              </a:rPr>
              <a:t>modelo</a:t>
            </a:r>
            <a:r>
              <a:rPr lang="en-US">
                <a:latin typeface="Aptos Light"/>
              </a:rPr>
              <a:t> para um </a:t>
            </a:r>
            <a:r>
              <a:rPr lang="en-US" err="1">
                <a:latin typeface="Aptos Light"/>
              </a:rPr>
              <a:t>domínio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específico</a:t>
            </a:r>
            <a:endParaRPr lang="en-US">
              <a:latin typeface="Aptos Ligh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E45872-69F4-CB43-27AE-6D373C6051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82D692-918C-DE23-755A-D24B0EC40BFF}"/>
              </a:ext>
            </a:extLst>
          </p:cNvPr>
          <p:cNvSpPr/>
          <p:nvPr/>
        </p:nvSpPr>
        <p:spPr>
          <a:xfrm>
            <a:off x="1746653" y="3143900"/>
            <a:ext cx="10078720" cy="12598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BA56FD1-1E08-FD8B-2177-59B72FF81C28}"/>
              </a:ext>
            </a:extLst>
          </p:cNvPr>
          <p:cNvSpPr/>
          <p:nvPr/>
        </p:nvSpPr>
        <p:spPr>
          <a:xfrm>
            <a:off x="1746652" y="4482046"/>
            <a:ext cx="10078720" cy="12598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BA32A-2FE3-741C-A67F-9EF6C43C10BA}"/>
              </a:ext>
            </a:extLst>
          </p:cNvPr>
          <p:cNvSpPr txBox="1"/>
          <p:nvPr/>
        </p:nvSpPr>
        <p:spPr>
          <a:xfrm>
            <a:off x="1869440" y="2103987"/>
            <a:ext cx="16052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SemiBold"/>
              </a:rPr>
              <a:t>Prompt Engineering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8C9D-AD8F-C820-F7A1-E496AF31296A}"/>
              </a:ext>
            </a:extLst>
          </p:cNvPr>
          <p:cNvSpPr txBox="1"/>
          <p:nvPr/>
        </p:nvSpPr>
        <p:spPr>
          <a:xfrm>
            <a:off x="1869440" y="3172646"/>
            <a:ext cx="160527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SemiBold"/>
              </a:rPr>
              <a:t>RAG</a:t>
            </a:r>
          </a:p>
          <a:p>
            <a:r>
              <a:rPr lang="en-US">
                <a:latin typeface="Aptos Light"/>
              </a:rPr>
              <a:t>(Retrieval Augmented Generation)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78DEC5-DE57-9721-E8B5-4404A2DA0EC7}"/>
              </a:ext>
            </a:extLst>
          </p:cNvPr>
          <p:cNvSpPr txBox="1"/>
          <p:nvPr/>
        </p:nvSpPr>
        <p:spPr>
          <a:xfrm>
            <a:off x="1869440" y="4928071"/>
            <a:ext cx="16052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SemiBold"/>
              </a:rPr>
              <a:t>Fine Tuning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BC1C670-9267-6F99-EE78-71B6C5CAC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13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024E94-4210-519A-31E1-0506AE5E20FF}"/>
              </a:ext>
            </a:extLst>
          </p:cNvPr>
          <p:cNvSpPr txBox="1"/>
          <p:nvPr/>
        </p:nvSpPr>
        <p:spPr>
          <a:xfrm>
            <a:off x="7385504" y="2244513"/>
            <a:ext cx="38374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1C3076"/>
                </a:solidFill>
                <a:latin typeface="Aptos Light"/>
              </a:rPr>
              <a:t>Assistentes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 com tom/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papel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definido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8F5BE-DAF3-3B8C-2436-624EC0BCB8DC}"/>
              </a:ext>
            </a:extLst>
          </p:cNvPr>
          <p:cNvSpPr txBox="1"/>
          <p:nvPr/>
        </p:nvSpPr>
        <p:spPr>
          <a:xfrm>
            <a:off x="7385504" y="3486350"/>
            <a:ext cx="4087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1C3076"/>
                </a:solidFill>
                <a:latin typeface="Aptos Light"/>
              </a:rPr>
              <a:t>Suporte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ao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cliente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com consulta a manual do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produto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/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serviço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D110A0-DBDF-3D9D-ABBC-AD1D2DE96790}"/>
              </a:ext>
            </a:extLst>
          </p:cNvPr>
          <p:cNvSpPr txBox="1"/>
          <p:nvPr/>
        </p:nvSpPr>
        <p:spPr>
          <a:xfrm>
            <a:off x="7385504" y="4788869"/>
            <a:ext cx="4087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C3076"/>
                </a:solidFill>
                <a:latin typeface="Aptos Light"/>
              </a:rPr>
              <a:t>Modelo com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conhecimento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 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médico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 para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apoio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no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diagnóstico</a:t>
            </a:r>
          </a:p>
        </p:txBody>
      </p:sp>
    </p:spTree>
    <p:extLst>
      <p:ext uri="{BB962C8B-B14F-4D97-AF65-F5344CB8AC3E}">
        <p14:creationId xmlns:p14="http://schemas.microsoft.com/office/powerpoint/2010/main" val="29355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animBg="1"/>
      <p:bldP spid="18" grpId="0" animBg="1"/>
      <p:bldP spid="21" grpId="0"/>
      <p:bldP spid="22" grpId="0"/>
      <p:bldP spid="32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4FB1-4D03-1994-CC12-580A26F2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941BE-B526-50E7-60F7-8A42D8E753E0}"/>
              </a:ext>
            </a:extLst>
          </p:cNvPr>
          <p:cNvSpPr txBox="1"/>
          <p:nvPr/>
        </p:nvSpPr>
        <p:spPr>
          <a:xfrm>
            <a:off x="839416" y="1484784"/>
            <a:ext cx="432048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buNone/>
            </a:pPr>
            <a:r>
              <a:rPr lang="en-US" sz="2200" b="1" u="none" strike="noStrike" err="1">
                <a:solidFill>
                  <a:srgbClr val="000000"/>
                </a:solidFill>
                <a:effectLst/>
                <a:latin typeface="Aptos SemiBold"/>
              </a:rPr>
              <a:t>Proprietários</a:t>
            </a:r>
            <a:r>
              <a:rPr lang="en-US" sz="2200" b="1" u="none" strike="noStrike">
                <a:solidFill>
                  <a:srgbClr val="000000"/>
                </a:solidFill>
                <a:effectLst/>
                <a:latin typeface="Aptos SemiBold"/>
              </a:rPr>
              <a:t> (</a:t>
            </a:r>
            <a:r>
              <a:rPr lang="en-US" sz="2200" b="1" u="none" strike="noStrike" err="1">
                <a:solidFill>
                  <a:srgbClr val="000000"/>
                </a:solidFill>
                <a:effectLst/>
                <a:latin typeface="Aptos SemiBold"/>
              </a:rPr>
              <a:t>acesso</a:t>
            </a:r>
            <a:r>
              <a:rPr lang="en-US" sz="2200" b="1" u="none" strike="noStrike">
                <a:solidFill>
                  <a:srgbClr val="000000"/>
                </a:solidFill>
                <a:effectLst/>
                <a:latin typeface="Aptos SemiBold"/>
              </a:rPr>
              <a:t> via API)</a:t>
            </a:r>
            <a:endParaRPr lang="en-US" sz="2200" b="1">
              <a:effectLst/>
              <a:latin typeface="Aptos Semi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D49D1-7BB3-567D-84A3-E688CEDA5164}"/>
              </a:ext>
            </a:extLst>
          </p:cNvPr>
          <p:cNvSpPr txBox="1"/>
          <p:nvPr/>
        </p:nvSpPr>
        <p:spPr>
          <a:xfrm>
            <a:off x="6744072" y="1484784"/>
            <a:ext cx="432048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/>
            <a:r>
              <a:rPr lang="en-US" sz="2200" b="1" err="1">
                <a:solidFill>
                  <a:srgbClr val="000000"/>
                </a:solidFill>
                <a:latin typeface="Aptos SemiBold"/>
              </a:rPr>
              <a:t>Acesso</a:t>
            </a:r>
            <a:r>
              <a:rPr lang="en-US" sz="2200" b="1">
                <a:solidFill>
                  <a:srgbClr val="000000"/>
                </a:solidFill>
                <a:latin typeface="Aptos SemiBold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 SemiBold"/>
              </a:rPr>
              <a:t>aberto</a:t>
            </a:r>
            <a:endParaRPr lang="en-US" sz="2200" b="1" err="1">
              <a:effectLst/>
              <a:latin typeface="Aptos SemiBold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BA2705-09D8-2365-BB7F-0CAB45D5210D}"/>
              </a:ext>
            </a:extLst>
          </p:cNvPr>
          <p:cNvCxnSpPr/>
          <p:nvPr/>
        </p:nvCxnSpPr>
        <p:spPr>
          <a:xfrm>
            <a:off x="6096000" y="1448780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18938D-B661-D985-3858-6C8B63468FE9}"/>
              </a:ext>
            </a:extLst>
          </p:cNvPr>
          <p:cNvSpPr txBox="1"/>
          <p:nvPr/>
        </p:nvSpPr>
        <p:spPr>
          <a:xfrm>
            <a:off x="485745" y="4011053"/>
            <a:ext cx="5032224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>
              <a:lnSpc>
                <a:spcPct val="150000"/>
              </a:lnSpc>
            </a:pPr>
            <a:r>
              <a:rPr lang="en-US" sz="2200" b="0" i="0" u="none" strike="noStrike" err="1">
                <a:solidFill>
                  <a:srgbClr val="000000"/>
                </a:solidFill>
                <a:effectLst/>
                <a:latin typeface="Aptos Light"/>
              </a:rPr>
              <a:t>Integração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Aptos Light"/>
              </a:rPr>
              <a:t> </a:t>
            </a:r>
            <a:r>
              <a:rPr lang="en-US" sz="2200" b="0" i="0" u="none" strike="noStrike" err="1">
                <a:solidFill>
                  <a:srgbClr val="000000"/>
                </a:solidFill>
                <a:effectLst/>
                <a:latin typeface="Aptos Light"/>
              </a:rPr>
              <a:t>mais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Aptos Ligh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Aptos Light"/>
              </a:rPr>
              <a:t>ágil</a:t>
            </a:r>
            <a:endParaRPr lang="en-US" sz="2200" err="1">
              <a:latin typeface="Apto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DE3BA-30A8-B413-8BC0-B28897508D7A}"/>
              </a:ext>
            </a:extLst>
          </p:cNvPr>
          <p:cNvSpPr txBox="1"/>
          <p:nvPr/>
        </p:nvSpPr>
        <p:spPr>
          <a:xfrm>
            <a:off x="6614474" y="4011053"/>
            <a:ext cx="4805989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>
              <a:lnSpc>
                <a:spcPct val="150000"/>
              </a:lnSpc>
            </a:pPr>
            <a:r>
              <a:rPr lang="en-US" sz="2200" err="1">
                <a:solidFill>
                  <a:srgbClr val="000000"/>
                </a:solidFill>
                <a:latin typeface="Aptos Light"/>
              </a:rPr>
              <a:t>Privacidade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(se corrido </a:t>
            </a:r>
            <a:r>
              <a:rPr lang="en-US" sz="2200" err="1">
                <a:solidFill>
                  <a:srgbClr val="000000"/>
                </a:solidFill>
                <a:latin typeface="Aptos SemiBold"/>
              </a:rPr>
              <a:t>localmente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0883F7-9689-0DD1-E5EF-3CCD8A365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8" name="Picture 7" descr="https://upload.wikimedia.org/wikipedia/commons/thumb/1/1d/Google_Gemini_icon_2025.svg/960px-Google_Gemini_icon_2025.svg.png">
            <a:extLst>
              <a:ext uri="{FF2B5EF4-FFF2-40B4-BE49-F238E27FC236}">
                <a16:creationId xmlns:a16="http://schemas.microsoft.com/office/drawing/2014/main" id="{1D5EDB3F-BE9D-0A99-8B06-B3E5CF40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75" y="2385390"/>
            <a:ext cx="811696" cy="844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17E05-46F8-A1D0-9217-A50B1C311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685" y="2236303"/>
            <a:ext cx="1176130" cy="1143000"/>
          </a:xfrm>
          <a:prstGeom prst="rect">
            <a:avLst/>
          </a:prstGeom>
        </p:spPr>
      </p:pic>
      <p:pic>
        <p:nvPicPr>
          <p:cNvPr id="13" name="Picture 12" descr="https://upload.wikimedia.org/wikipedia/commons/thumb/b/b0/Claude_AI_symbol.svg/960px-Claude_AI_symbol.svg.png">
            <a:extLst>
              <a:ext uri="{FF2B5EF4-FFF2-40B4-BE49-F238E27FC236}">
                <a16:creationId xmlns:a16="http://schemas.microsoft.com/office/drawing/2014/main" id="{E4B7EDF2-8440-7927-0373-6FCDD8B4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811" y="2426804"/>
            <a:ext cx="778566" cy="8282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6B2187-E036-99B2-D3D6-FF70C0631CF2}"/>
              </a:ext>
            </a:extLst>
          </p:cNvPr>
          <p:cNvSpPr txBox="1"/>
          <p:nvPr/>
        </p:nvSpPr>
        <p:spPr>
          <a:xfrm>
            <a:off x="733994" y="3379305"/>
            <a:ext cx="120097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Gemini</a:t>
            </a:r>
            <a:endParaRPr lang="en-US">
              <a:latin typeface="Aptos Semi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7238B-40D8-21A4-DF89-869D25A33525}"/>
              </a:ext>
            </a:extLst>
          </p:cNvPr>
          <p:cNvSpPr txBox="1"/>
          <p:nvPr/>
        </p:nvSpPr>
        <p:spPr>
          <a:xfrm>
            <a:off x="2283438" y="3379305"/>
            <a:ext cx="15240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ChatGPT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C60FE-B55A-E67E-3674-ACE908DE2C26}"/>
              </a:ext>
            </a:extLst>
          </p:cNvPr>
          <p:cNvSpPr txBox="1"/>
          <p:nvPr/>
        </p:nvSpPr>
        <p:spPr>
          <a:xfrm>
            <a:off x="3987093" y="3379305"/>
            <a:ext cx="15240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Claude</a:t>
            </a:r>
            <a:endParaRPr lang="en-US"/>
          </a:p>
        </p:txBody>
      </p:sp>
      <p:pic>
        <p:nvPicPr>
          <p:cNvPr id="22" name="Picture 21" descr="https://upload.wikimedia.org/wikipedia/en/thumb/0/01/Llama_logo.svg/960px-Llama_logo.svg.png">
            <a:extLst>
              <a:ext uri="{FF2B5EF4-FFF2-40B4-BE49-F238E27FC236}">
                <a16:creationId xmlns:a16="http://schemas.microsoft.com/office/drawing/2014/main" id="{CAD1B464-B4A7-F599-0EA7-FAD99DACA9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59" t="-129" r="66938" b="398"/>
          <a:stretch>
            <a:fillRect/>
          </a:stretch>
        </p:blipFill>
        <p:spPr>
          <a:xfrm>
            <a:off x="6727291" y="2487478"/>
            <a:ext cx="1149221" cy="803623"/>
          </a:xfrm>
          <a:prstGeom prst="rect">
            <a:avLst/>
          </a:prstGeom>
        </p:spPr>
      </p:pic>
      <p:pic>
        <p:nvPicPr>
          <p:cNvPr id="23" name="Picture 22" descr="https://upload.wikimedia.org/wikipedia/commons/thumb/e/ec/DeepSeek_logo.svg/960px-DeepSeek_logo.svg.png">
            <a:extLst>
              <a:ext uri="{FF2B5EF4-FFF2-40B4-BE49-F238E27FC236}">
                <a16:creationId xmlns:a16="http://schemas.microsoft.com/office/drawing/2014/main" id="{D7AD3310-020A-FAAC-99DC-AEA90EF941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59" t="-129" r="69792" b="398"/>
          <a:stretch>
            <a:fillRect/>
          </a:stretch>
        </p:blipFill>
        <p:spPr>
          <a:xfrm>
            <a:off x="8502940" y="2421218"/>
            <a:ext cx="1169933" cy="8367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8BE506-E23B-AED4-14EA-E9CEF3975241}"/>
              </a:ext>
            </a:extLst>
          </p:cNvPr>
          <p:cNvSpPr txBox="1"/>
          <p:nvPr/>
        </p:nvSpPr>
        <p:spPr>
          <a:xfrm>
            <a:off x="6675527" y="3379305"/>
            <a:ext cx="120097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Llama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760749-1AF2-0AFB-79A9-A0E22474F52D}"/>
              </a:ext>
            </a:extLst>
          </p:cNvPr>
          <p:cNvSpPr txBox="1"/>
          <p:nvPr/>
        </p:nvSpPr>
        <p:spPr>
          <a:xfrm>
            <a:off x="8336575" y="3379305"/>
            <a:ext cx="145773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err="1">
                <a:solidFill>
                  <a:srgbClr val="000000"/>
                </a:solidFill>
                <a:latin typeface="Aptos SemiBold"/>
              </a:rPr>
              <a:t>Deepseek</a:t>
            </a:r>
            <a:endParaRPr lang="en-US" err="1"/>
          </a:p>
        </p:txBody>
      </p:sp>
      <p:pic>
        <p:nvPicPr>
          <p:cNvPr id="27" name="Picture 26" descr="https://upload.wikimedia.org/wikipedia/commons/thumb/6/69/Qwen_logo.svg/500px-Qwen_logo.svg.png">
            <a:extLst>
              <a:ext uri="{FF2B5EF4-FFF2-40B4-BE49-F238E27FC236}">
                <a16:creationId xmlns:a16="http://schemas.microsoft.com/office/drawing/2014/main" id="{A3D5A66C-E7AF-F4EE-7BA5-2BAE5CB42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455" y="2265293"/>
            <a:ext cx="1341784" cy="12341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96CA7F-9B85-37FE-6BA9-41625B76A603}"/>
              </a:ext>
            </a:extLst>
          </p:cNvPr>
          <p:cNvSpPr txBox="1"/>
          <p:nvPr/>
        </p:nvSpPr>
        <p:spPr>
          <a:xfrm>
            <a:off x="10227315" y="3379305"/>
            <a:ext cx="145773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ptos SemiBold"/>
              </a:rPr>
              <a:t>Qwen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2B8EA-20A7-AE77-BEB4-CC07C68C7B7E}"/>
              </a:ext>
            </a:extLst>
          </p:cNvPr>
          <p:cNvSpPr txBox="1"/>
          <p:nvPr/>
        </p:nvSpPr>
        <p:spPr>
          <a:xfrm>
            <a:off x="485745" y="4674491"/>
            <a:ext cx="525502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</a:rPr>
              <a:t>Desempenho</a:t>
            </a:r>
            <a:r>
              <a:rPr lang="en-US" sz="2200" b="0" i="0" u="none" strike="noStrike" baseline="0">
                <a:solidFill>
                  <a:srgbClr val="000000"/>
                </a:solidFill>
                <a:latin typeface="Aptos Light"/>
              </a:rPr>
              <a:t> de </a:t>
            </a:r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</a:rPr>
              <a:t>referência</a:t>
            </a:r>
            <a:r>
              <a:rPr lang="en-US" sz="2200" b="0" i="0">
                <a:latin typeface="Aptos Light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1C10B-3FAB-C691-F77B-7AE3C778442F}"/>
              </a:ext>
            </a:extLst>
          </p:cNvPr>
          <p:cNvSpPr txBox="1"/>
          <p:nvPr/>
        </p:nvSpPr>
        <p:spPr>
          <a:xfrm>
            <a:off x="485745" y="5220093"/>
            <a:ext cx="512064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err="1">
                <a:solidFill>
                  <a:srgbClr val="000000"/>
                </a:solidFill>
                <a:latin typeface="Aptos Light"/>
              </a:rPr>
              <a:t>Envio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de dados </a:t>
            </a:r>
            <a:r>
              <a:rPr lang="en-US" sz="2200" err="1">
                <a:solidFill>
                  <a:srgbClr val="000000"/>
                </a:solidFill>
                <a:latin typeface="Aptos SemiBold"/>
              </a:rPr>
              <a:t>sensíveis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para a cloud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5AD29-9F64-8C4A-F01E-A6C8F751943B}"/>
              </a:ext>
            </a:extLst>
          </p:cNvPr>
          <p:cNvSpPr txBox="1"/>
          <p:nvPr/>
        </p:nvSpPr>
        <p:spPr>
          <a:xfrm>
            <a:off x="6583994" y="4674490"/>
            <a:ext cx="53136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</a:rPr>
              <a:t>Customização</a:t>
            </a:r>
            <a:r>
              <a:rPr lang="en-US" sz="2200">
                <a:latin typeface="Aptos Light"/>
              </a:rPr>
              <a:t> </a:t>
            </a:r>
            <a:r>
              <a:rPr lang="en-US" sz="2200" b="0" i="0">
                <a:latin typeface="Aptos Light"/>
              </a:rPr>
              <a:t>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BA132-0794-85ED-50A1-02C124F9D042}"/>
              </a:ext>
            </a:extLst>
          </p:cNvPr>
          <p:cNvSpPr txBox="1"/>
          <p:nvPr/>
        </p:nvSpPr>
        <p:spPr>
          <a:xfrm>
            <a:off x="6583994" y="5222397"/>
            <a:ext cx="53848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0" i="0" u="none" strike="noStrike" baseline="0">
                <a:solidFill>
                  <a:srgbClr val="000000"/>
                </a:solidFill>
                <a:latin typeface="Aptos Light"/>
                <a:ea typeface="Aptos Light"/>
                <a:cs typeface="Aptos Light"/>
              </a:rPr>
              <a:t>Custos </a:t>
            </a:r>
            <a:r>
              <a:rPr lang="en-US" sz="2200" b="0" i="0" u="none" strike="noStrike" baseline="0" err="1">
                <a:solidFill>
                  <a:srgbClr val="000000"/>
                </a:solidFill>
                <a:latin typeface="Aptos Light"/>
                <a:ea typeface="Aptos Light"/>
                <a:cs typeface="Aptos Light"/>
              </a:rPr>
              <a:t>controlados</a:t>
            </a:r>
            <a:endParaRPr lang="en-US" err="1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F0EA69D-A44F-CB60-8B16-CBCC5086E5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14</a:t>
            </a:fld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7F6A32E-9184-28DB-71EE-804CB89FE1A4}"/>
              </a:ext>
            </a:extLst>
          </p:cNvPr>
          <p:cNvSpPr/>
          <p:nvPr/>
        </p:nvSpPr>
        <p:spPr>
          <a:xfrm>
            <a:off x="485745" y="5193776"/>
            <a:ext cx="4652632" cy="430887"/>
          </a:xfrm>
          <a:prstGeom prst="roundRect">
            <a:avLst/>
          </a:prstGeom>
          <a:noFill/>
          <a:ln w="38100"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F005443-97DC-CCC6-9CF3-086428466388}"/>
              </a:ext>
            </a:extLst>
          </p:cNvPr>
          <p:cNvSpPr/>
          <p:nvPr/>
        </p:nvSpPr>
        <p:spPr>
          <a:xfrm>
            <a:off x="6674032" y="4155399"/>
            <a:ext cx="4298768" cy="430887"/>
          </a:xfrm>
          <a:prstGeom prst="roundRect">
            <a:avLst/>
          </a:prstGeom>
          <a:noFill/>
          <a:ln w="38100"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9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24" grpId="0"/>
      <p:bldP spid="25" grpId="0"/>
      <p:bldP spid="29" grpId="0"/>
      <p:bldP spid="3" grpId="0"/>
      <p:bldP spid="4" grpId="0"/>
      <p:bldP spid="7" grpId="0"/>
      <p:bldP spid="11" grpId="0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83BC337-99D2-A641-516C-2160449D69C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F8BBD-8DE7-C476-9915-05564911473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rtl="0" fontAlgn="base"/>
            <a:r>
              <a:rPr lang="es-ES"/>
              <a:t>Agenda</a:t>
            </a:r>
            <a:br>
              <a:rPr lang="es-ES"/>
            </a:br>
            <a:br>
              <a:rPr lang="en-US" sz="2800" b="0"/>
            </a:br>
            <a:br>
              <a:rPr lang="en-US"/>
            </a:br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CCF73-BE30-2BD9-2DF4-1D9558008504}"/>
              </a:ext>
            </a:extLst>
          </p:cNvPr>
          <p:cNvSpPr txBox="1"/>
          <p:nvPr/>
        </p:nvSpPr>
        <p:spPr>
          <a:xfrm>
            <a:off x="3168087" y="60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79CD0-A186-0060-D6DD-D3866EC8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5B619F-1D92-C775-EB3B-6A06FAE30FC0}"/>
              </a:ext>
            </a:extLst>
          </p:cNvPr>
          <p:cNvSpPr/>
          <p:nvPr/>
        </p:nvSpPr>
        <p:spPr>
          <a:xfrm>
            <a:off x="2904929" y="1799607"/>
            <a:ext cx="6375744" cy="682728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Equipa</a:t>
            </a:r>
            <a:r>
              <a:rPr lang="en-US" sz="2200">
                <a:latin typeface="Aptos SemiBold"/>
              </a:rPr>
              <a:t> de Suporte Técnico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43426-A523-BF7A-9291-08636F0589AF}"/>
              </a:ext>
            </a:extLst>
          </p:cNvPr>
          <p:cNvSpPr/>
          <p:nvPr/>
        </p:nvSpPr>
        <p:spPr>
          <a:xfrm>
            <a:off x="2904929" y="2791091"/>
            <a:ext cx="6370222" cy="686727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Conceitos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Práticos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Sobre</a:t>
            </a:r>
            <a:r>
              <a:rPr lang="en-US" sz="2200">
                <a:latin typeface="Aptos SemiBold"/>
              </a:rPr>
              <a:t> LLMs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46B99A-830A-CA0C-2C51-FE68B1585226}"/>
              </a:ext>
            </a:extLst>
          </p:cNvPr>
          <p:cNvSpPr/>
          <p:nvPr/>
        </p:nvSpPr>
        <p:spPr>
          <a:xfrm>
            <a:off x="2901170" y="3782575"/>
            <a:ext cx="6375745" cy="684935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HPC e </a:t>
            </a:r>
            <a:r>
              <a:rPr lang="en-US" sz="2200" err="1">
                <a:latin typeface="Aptos SemiBold"/>
              </a:rPr>
              <a:t>Infraestrutura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Computacional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E947AB-3433-8B65-813C-C647185D94E3}"/>
              </a:ext>
            </a:extLst>
          </p:cNvPr>
          <p:cNvSpPr/>
          <p:nvPr/>
        </p:nvSpPr>
        <p:spPr>
          <a:xfrm>
            <a:off x="2910449" y="4774059"/>
            <a:ext cx="6370222" cy="690456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i="1">
                <a:latin typeface="Aptos SemiBold"/>
              </a:rPr>
              <a:t>Hands-on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91378-C8F4-F27E-C814-83BB98DE8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0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175C-CFC9-4ABF-471F-7EB78C1A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46E9-E7BD-C854-75D3-7C3DBAE4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07" y="1343372"/>
            <a:ext cx="9622659" cy="32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>
                <a:latin typeface="Aptos SemiBold"/>
              </a:rPr>
              <a:t>LLMs: redes </a:t>
            </a:r>
            <a:r>
              <a:rPr lang="en-US" sz="2400" err="1">
                <a:latin typeface="Aptos SemiBold"/>
              </a:rPr>
              <a:t>neuronais</a:t>
            </a:r>
            <a:endParaRPr lang="en-US" sz="2400">
              <a:latin typeface="Aptos SemiBold"/>
            </a:endParaRPr>
          </a:p>
          <a:p>
            <a:pPr lvl="1" rtl="0" fontAlgn="base"/>
            <a:r>
              <a:rPr lang="en-US" sz="2200"/>
              <a:t>Deep Learning</a:t>
            </a:r>
          </a:p>
          <a:p>
            <a:pPr lvl="1" rtl="0" fontAlgn="base"/>
            <a:r>
              <a:rPr lang="en-US" sz="2200" err="1"/>
              <a:t>Multiplicação</a:t>
            </a:r>
            <a:r>
              <a:rPr lang="en-US" sz="2200"/>
              <a:t> de </a:t>
            </a:r>
            <a:r>
              <a:rPr lang="en-US" sz="2200" err="1"/>
              <a:t>matrizes</a:t>
            </a:r>
            <a:endParaRPr lang="en-US" sz="2200"/>
          </a:p>
          <a:p>
            <a:pPr lvl="1"/>
            <a:endParaRPr lang="en-US" sz="600"/>
          </a:p>
          <a:p>
            <a:pPr rtl="0" fontAlgn="base"/>
            <a:r>
              <a:rPr lang="en-US" sz="2400">
                <a:latin typeface="Aptos SemiBold"/>
              </a:rPr>
              <a:t>Elevado nº de </a:t>
            </a:r>
            <a:r>
              <a:rPr lang="en-US" sz="2400" err="1">
                <a:latin typeface="Aptos SemiBold"/>
              </a:rPr>
              <a:t>parâmetros</a:t>
            </a:r>
            <a:endParaRPr lang="en-US" sz="2400">
              <a:latin typeface="Aptos SemiBold"/>
            </a:endParaRPr>
          </a:p>
          <a:p>
            <a:pPr rtl="0"/>
            <a:r>
              <a:rPr lang="en-US" sz="2400"/>
              <a:t>	</a:t>
            </a:r>
            <a:endParaRPr lang="en-US" sz="2200"/>
          </a:p>
          <a:p>
            <a:br>
              <a:rPr lang="en-US" sz="1800"/>
            </a:br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AD694-1457-A33F-5B90-DACDB292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33B87B-4B25-22FA-68A7-FF6B143483B5}"/>
              </a:ext>
            </a:extLst>
          </p:cNvPr>
          <p:cNvGrpSpPr/>
          <p:nvPr/>
        </p:nvGrpSpPr>
        <p:grpSpPr>
          <a:xfrm>
            <a:off x="1204011" y="3188746"/>
            <a:ext cx="370327" cy="2299827"/>
            <a:chOff x="589156" y="3281362"/>
            <a:chExt cx="370327" cy="2299827"/>
          </a:xfrm>
        </p:grpSpPr>
        <p:pic>
          <p:nvPicPr>
            <p:cNvPr id="16" name="Picture 15" descr="https://upload.wikimedia.org/wikipedia/commons/thumb/e/ec/DeepSeek_logo.svg/960px-DeepSeek_logo.svg.png">
              <a:extLst>
                <a:ext uri="{FF2B5EF4-FFF2-40B4-BE49-F238E27FC236}">
                  <a16:creationId xmlns:a16="http://schemas.microsoft.com/office/drawing/2014/main" id="{2B96691D-2A95-3BE6-F92E-217FFF52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9" t="-129" r="69792" b="398"/>
            <a:stretch>
              <a:fillRect/>
            </a:stretch>
          </p:blipFill>
          <p:spPr>
            <a:xfrm>
              <a:off x="593802" y="3728079"/>
              <a:ext cx="364052" cy="260116"/>
            </a:xfrm>
            <a:prstGeom prst="rect">
              <a:avLst/>
            </a:prstGeom>
          </p:spPr>
        </p:pic>
        <p:pic>
          <p:nvPicPr>
            <p:cNvPr id="19" name="Picture 18" descr="Mistral Logo Free Download SVG, PNG ... · LobeHub">
              <a:extLst>
                <a:ext uri="{FF2B5EF4-FFF2-40B4-BE49-F238E27FC236}">
                  <a16:creationId xmlns:a16="http://schemas.microsoft.com/office/drawing/2014/main" id="{AF2C9873-AAE3-87E3-4B31-2954C3E7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631" b="13313"/>
            <a:stretch>
              <a:fillRect/>
            </a:stretch>
          </p:blipFill>
          <p:spPr>
            <a:xfrm>
              <a:off x="593802" y="4742317"/>
              <a:ext cx="365681" cy="2806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B85953F-DF2C-76D8-70C5-1A2F6BED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156" y="3281362"/>
              <a:ext cx="365764" cy="248814"/>
            </a:xfrm>
            <a:prstGeom prst="rect">
              <a:avLst/>
            </a:prstGeom>
          </p:spPr>
        </p:pic>
        <p:pic>
          <p:nvPicPr>
            <p:cNvPr id="11" name="Picture 10" descr="Qwen App Logo PNG, SVG, AI Vector – Free Download">
              <a:extLst>
                <a:ext uri="{FF2B5EF4-FFF2-40B4-BE49-F238E27FC236}">
                  <a16:creationId xmlns:a16="http://schemas.microsoft.com/office/drawing/2014/main" id="{8AC7582D-6E3A-3143-F7D1-132FA8C33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2" y="4184088"/>
              <a:ext cx="360196" cy="368210"/>
            </a:xfrm>
            <a:prstGeom prst="rect">
              <a:avLst/>
            </a:prstGeom>
          </p:spPr>
        </p:pic>
        <p:pic>
          <p:nvPicPr>
            <p:cNvPr id="12" name="Graphic 11" descr="Openai Vector SVG Icon - SVG Repo">
              <a:extLst>
                <a:ext uri="{FF2B5EF4-FFF2-40B4-BE49-F238E27FC236}">
                  <a16:creationId xmlns:a16="http://schemas.microsoft.com/office/drawing/2014/main" id="{0F258BD9-C87A-22D9-431E-4EFF65B5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156" y="5216912"/>
              <a:ext cx="365764" cy="364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F86AA7-A753-FD64-924B-2EA00A6AC8B5}"/>
              </a:ext>
            </a:extLst>
          </p:cNvPr>
          <p:cNvSpPr txBox="1"/>
          <p:nvPr/>
        </p:nvSpPr>
        <p:spPr>
          <a:xfrm>
            <a:off x="1819682" y="3105059"/>
            <a:ext cx="22135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Light"/>
              </a:rPr>
              <a:t>Llama 3.1 (405B)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539C5-1401-0F4D-B05E-A28C6B59075B}"/>
              </a:ext>
            </a:extLst>
          </p:cNvPr>
          <p:cNvSpPr txBox="1"/>
          <p:nvPr/>
        </p:nvSpPr>
        <p:spPr>
          <a:xfrm>
            <a:off x="1819682" y="3630095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DeepSeek-R1 (671B)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CBD9AC-7504-840E-2692-14448420D031}"/>
              </a:ext>
            </a:extLst>
          </p:cNvPr>
          <p:cNvSpPr txBox="1"/>
          <p:nvPr/>
        </p:nvSpPr>
        <p:spPr>
          <a:xfrm>
            <a:off x="1819682" y="4127253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Qwen3 (235B)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4471D-3132-4837-D681-001325ED9027}"/>
              </a:ext>
            </a:extLst>
          </p:cNvPr>
          <p:cNvSpPr txBox="1"/>
          <p:nvPr/>
        </p:nvSpPr>
        <p:spPr>
          <a:xfrm>
            <a:off x="1819682" y="4624411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Mistral Large 3 (675B)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39F95C-762B-D4DD-CDC1-51F5A94A5E6B}"/>
              </a:ext>
            </a:extLst>
          </p:cNvPr>
          <p:cNvSpPr txBox="1"/>
          <p:nvPr/>
        </p:nvSpPr>
        <p:spPr>
          <a:xfrm>
            <a:off x="1819682" y="5121569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GPT-4 (</a:t>
            </a:r>
            <a:r>
              <a:rPr lang="en-US" sz="2200" i="1">
                <a:latin typeface="Aptos Light"/>
              </a:rPr>
              <a:t>1.76T - est.</a:t>
            </a:r>
            <a:r>
              <a:rPr lang="en-US" sz="2200">
                <a:latin typeface="Aptos Light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91248-17F8-2BE2-6399-33527A216D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FF5056-5902-7930-FA35-99616DDB3A85}"/>
              </a:ext>
            </a:extLst>
          </p:cNvPr>
          <p:cNvGrpSpPr/>
          <p:nvPr/>
        </p:nvGrpSpPr>
        <p:grpSpPr>
          <a:xfrm>
            <a:off x="7722172" y="3102841"/>
            <a:ext cx="1212291" cy="854133"/>
            <a:chOff x="6876666" y="2403471"/>
            <a:chExt cx="1212291" cy="8541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13B113-0D45-6C49-8CD0-3615DD03C113}"/>
                </a:ext>
              </a:extLst>
            </p:cNvPr>
            <p:cNvSpPr/>
            <p:nvPr/>
          </p:nvSpPr>
          <p:spPr>
            <a:xfrm>
              <a:off x="6876667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1D359E-CBFD-B25A-79B7-47B1911205BD}"/>
                </a:ext>
              </a:extLst>
            </p:cNvPr>
            <p:cNvSpPr/>
            <p:nvPr/>
          </p:nvSpPr>
          <p:spPr>
            <a:xfrm>
              <a:off x="7481351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0A7A4B-09E1-A503-F2E5-6D6933DC4F50}"/>
                </a:ext>
              </a:extLst>
            </p:cNvPr>
            <p:cNvSpPr/>
            <p:nvPr/>
          </p:nvSpPr>
          <p:spPr>
            <a:xfrm>
              <a:off x="6876666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65D3DC-9B19-FD55-7BA4-4D943DC4A440}"/>
                </a:ext>
              </a:extLst>
            </p:cNvPr>
            <p:cNvSpPr/>
            <p:nvPr/>
          </p:nvSpPr>
          <p:spPr>
            <a:xfrm>
              <a:off x="7481350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901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CC62-F510-EC85-312A-66949935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8963-8765-F560-B28C-8CE7F09B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F38E-0EA2-0786-53A2-4C411AD3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07" y="1343372"/>
            <a:ext cx="9622659" cy="32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>
                <a:latin typeface="Aptos SemiBold"/>
              </a:rPr>
              <a:t>LLMs: redes </a:t>
            </a:r>
            <a:r>
              <a:rPr lang="en-US" sz="2400" err="1">
                <a:latin typeface="Aptos SemiBold"/>
              </a:rPr>
              <a:t>neuronais</a:t>
            </a:r>
            <a:endParaRPr lang="en-US" sz="2400">
              <a:latin typeface="Aptos SemiBold"/>
            </a:endParaRPr>
          </a:p>
          <a:p>
            <a:pPr lvl="1" rtl="0" fontAlgn="base"/>
            <a:r>
              <a:rPr lang="en-US" sz="2200"/>
              <a:t>Deep Learning</a:t>
            </a:r>
          </a:p>
          <a:p>
            <a:pPr lvl="1" rtl="0" fontAlgn="base"/>
            <a:r>
              <a:rPr lang="en-US" sz="2200" err="1"/>
              <a:t>Multiplicação</a:t>
            </a:r>
            <a:r>
              <a:rPr lang="en-US" sz="2200"/>
              <a:t> de </a:t>
            </a:r>
            <a:r>
              <a:rPr lang="en-US" sz="2200" err="1"/>
              <a:t>matrizes</a:t>
            </a:r>
            <a:endParaRPr lang="en-US" sz="2200"/>
          </a:p>
          <a:p>
            <a:pPr lvl="1"/>
            <a:endParaRPr lang="en-US" sz="600"/>
          </a:p>
          <a:p>
            <a:pPr rtl="0" fontAlgn="base"/>
            <a:r>
              <a:rPr lang="en-US" sz="2400">
                <a:latin typeface="Aptos SemiBold"/>
              </a:rPr>
              <a:t>Elevado nº de </a:t>
            </a:r>
            <a:r>
              <a:rPr lang="en-US" sz="2400" err="1">
                <a:latin typeface="Aptos SemiBold"/>
              </a:rPr>
              <a:t>parâmetros</a:t>
            </a:r>
            <a:endParaRPr lang="en-US" sz="2400">
              <a:latin typeface="Aptos SemiBold"/>
            </a:endParaRPr>
          </a:p>
          <a:p>
            <a:pPr rtl="0"/>
            <a:r>
              <a:rPr lang="en-US" sz="2400"/>
              <a:t>	</a:t>
            </a:r>
            <a:endParaRPr lang="en-US" sz="2200"/>
          </a:p>
          <a:p>
            <a:br>
              <a:rPr lang="en-US" sz="1800"/>
            </a:br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CB386-1009-A01D-22BA-A82A04B3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0389D29-0333-BBA9-32AA-764CCF3EA0F8}"/>
              </a:ext>
            </a:extLst>
          </p:cNvPr>
          <p:cNvGrpSpPr/>
          <p:nvPr/>
        </p:nvGrpSpPr>
        <p:grpSpPr>
          <a:xfrm>
            <a:off x="1204011" y="3188746"/>
            <a:ext cx="370327" cy="2299827"/>
            <a:chOff x="589156" y="3281362"/>
            <a:chExt cx="370327" cy="2299827"/>
          </a:xfrm>
        </p:grpSpPr>
        <p:pic>
          <p:nvPicPr>
            <p:cNvPr id="16" name="Picture 15" descr="https://upload.wikimedia.org/wikipedia/commons/thumb/e/ec/DeepSeek_logo.svg/960px-DeepSeek_logo.svg.png">
              <a:extLst>
                <a:ext uri="{FF2B5EF4-FFF2-40B4-BE49-F238E27FC236}">
                  <a16:creationId xmlns:a16="http://schemas.microsoft.com/office/drawing/2014/main" id="{CF564C74-B389-D654-7EC7-0A3D18318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9" t="-129" r="69792" b="398"/>
            <a:stretch>
              <a:fillRect/>
            </a:stretch>
          </p:blipFill>
          <p:spPr>
            <a:xfrm>
              <a:off x="593802" y="3728079"/>
              <a:ext cx="364052" cy="260116"/>
            </a:xfrm>
            <a:prstGeom prst="rect">
              <a:avLst/>
            </a:prstGeom>
          </p:spPr>
        </p:pic>
        <p:pic>
          <p:nvPicPr>
            <p:cNvPr id="19" name="Picture 18" descr="Mistral Logo Free Download SVG, PNG ... · LobeHub">
              <a:extLst>
                <a:ext uri="{FF2B5EF4-FFF2-40B4-BE49-F238E27FC236}">
                  <a16:creationId xmlns:a16="http://schemas.microsoft.com/office/drawing/2014/main" id="{93BF138F-FEFF-B68B-B4BF-B9CAB259D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631" b="13313"/>
            <a:stretch>
              <a:fillRect/>
            </a:stretch>
          </p:blipFill>
          <p:spPr>
            <a:xfrm>
              <a:off x="593802" y="4742317"/>
              <a:ext cx="365681" cy="2806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4065BF7-6C16-37A7-3A45-0CE4926F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156" y="3281362"/>
              <a:ext cx="365764" cy="248814"/>
            </a:xfrm>
            <a:prstGeom prst="rect">
              <a:avLst/>
            </a:prstGeom>
          </p:spPr>
        </p:pic>
        <p:pic>
          <p:nvPicPr>
            <p:cNvPr id="11" name="Picture 10" descr="Qwen App Logo PNG, SVG, AI Vector – Free Download">
              <a:extLst>
                <a:ext uri="{FF2B5EF4-FFF2-40B4-BE49-F238E27FC236}">
                  <a16:creationId xmlns:a16="http://schemas.microsoft.com/office/drawing/2014/main" id="{BBD53484-76E0-E8CC-F6B8-364AD6BEF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2" y="4184088"/>
              <a:ext cx="360196" cy="368210"/>
            </a:xfrm>
            <a:prstGeom prst="rect">
              <a:avLst/>
            </a:prstGeom>
          </p:spPr>
        </p:pic>
        <p:pic>
          <p:nvPicPr>
            <p:cNvPr id="12" name="Graphic 11" descr="Openai Vector SVG Icon - SVG Repo">
              <a:extLst>
                <a:ext uri="{FF2B5EF4-FFF2-40B4-BE49-F238E27FC236}">
                  <a16:creationId xmlns:a16="http://schemas.microsoft.com/office/drawing/2014/main" id="{9DA3A85E-C3C0-A138-A808-ECAE52E8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156" y="5216912"/>
              <a:ext cx="365764" cy="364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6B77BA-9DF1-5A6F-2E07-52EC6C283550}"/>
              </a:ext>
            </a:extLst>
          </p:cNvPr>
          <p:cNvSpPr txBox="1"/>
          <p:nvPr/>
        </p:nvSpPr>
        <p:spPr>
          <a:xfrm>
            <a:off x="1819682" y="3105059"/>
            <a:ext cx="22135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Light"/>
              </a:rPr>
              <a:t>Llama 3.1 (405B)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DE45D5-DE0F-0F39-5FF7-CF956F28075C}"/>
              </a:ext>
            </a:extLst>
          </p:cNvPr>
          <p:cNvSpPr txBox="1"/>
          <p:nvPr/>
        </p:nvSpPr>
        <p:spPr>
          <a:xfrm>
            <a:off x="1819682" y="3630095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DeepSeek-R1 (671B)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A90A2-48E2-9BCB-2ED7-54033B62C7A0}"/>
              </a:ext>
            </a:extLst>
          </p:cNvPr>
          <p:cNvSpPr txBox="1"/>
          <p:nvPr/>
        </p:nvSpPr>
        <p:spPr>
          <a:xfrm>
            <a:off x="1819682" y="4127253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Qwen3 (235B)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2D5A29-30E0-C834-C37C-03A87A61978D}"/>
              </a:ext>
            </a:extLst>
          </p:cNvPr>
          <p:cNvSpPr txBox="1"/>
          <p:nvPr/>
        </p:nvSpPr>
        <p:spPr>
          <a:xfrm>
            <a:off x="1819682" y="4624411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Mistral Large 3 (675B)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78C2B-3E02-3DDF-0DD8-464E52D369CA}"/>
              </a:ext>
            </a:extLst>
          </p:cNvPr>
          <p:cNvSpPr txBox="1"/>
          <p:nvPr/>
        </p:nvSpPr>
        <p:spPr>
          <a:xfrm>
            <a:off x="1819682" y="5121569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GPT-4 (</a:t>
            </a:r>
            <a:r>
              <a:rPr lang="en-US" sz="2200" i="1">
                <a:latin typeface="Aptos Light"/>
              </a:rPr>
              <a:t>1.76T - est.</a:t>
            </a:r>
            <a:r>
              <a:rPr lang="en-US" sz="2200">
                <a:latin typeface="Aptos Light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0A015-2324-1CF1-217B-78B54FE4AC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D1AC38-0A4B-B5CB-3D42-AB0B484CA01A}"/>
              </a:ext>
            </a:extLst>
          </p:cNvPr>
          <p:cNvGrpSpPr/>
          <p:nvPr/>
        </p:nvGrpSpPr>
        <p:grpSpPr>
          <a:xfrm>
            <a:off x="6453811" y="1898389"/>
            <a:ext cx="4830562" cy="3413635"/>
            <a:chOff x="6453811" y="1898389"/>
            <a:chExt cx="4830562" cy="34136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3DF087-B917-D635-3198-64C8A374ED24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8417053-5785-B5DF-469E-170E5D7C7C5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E3B252-5390-1BCF-C0A0-27D22BBC9A0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E5679F-E45F-633C-A49B-C89F296D4AA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B5C438-0EBC-1B16-F57F-8E84CB3D9F7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9E1671-B8CB-105E-36E3-9A49D794595E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424FB62-04C1-CE0C-DF56-82CE064BE9B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0109B2B-57AF-9FA8-9499-77A7D16E779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82C498-796B-DFED-1262-5BA05CD0EE1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9E34FD-D785-9D36-0DB0-794D0C52364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5610AB4-793B-04F0-2C92-32F3B831FE8D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6F24C2B-66D8-2E26-63B5-E6452E2FC2E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F3798E-8FF6-2292-3816-52FEBE10E5B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F77921-0F01-A68A-C2E8-D6CCDB8F023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6F4FF92-91BD-57C8-39D8-C52A7D772F3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F41E51D-37E0-F086-11CE-11239E3609E0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5D1452B-8731-4CDD-4FD8-79616EA15C0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44285A-0B27-1222-D2ED-16ABC4775EF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2ABB6ED-368D-5277-1443-808E258F2BC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402946-B836-D882-B831-A2EDDF9B46A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5AA2C6E-AE91-7BF5-8EC5-E98C67EFFEF1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9EF78AB-0ACB-D06F-A798-8753C4E5E6C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7BC87D-9FA3-888D-26C7-66AAEEEEAE3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C04C58D-B792-6917-C1FF-D395001E9BD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3FF7556-1EF7-8521-9AD4-F9F0B825EDC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093FB5-DBD8-4117-B3F2-244E6F12D025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070D24D-8A3A-2EF7-FF9B-F2CA5E673A3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C62D569-D9C4-3BAD-A4FD-1EA0C778ED7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37B5C8D-6A55-68FE-EFCA-64774905082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24684B-48F2-75C5-91E1-C7FFB65816C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21D15B-5E6C-E4AB-A80C-11D64CC5F36D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795357D-D1A1-FCFA-6786-ADCF495899D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655D040-01BC-7322-0049-586140BF633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5AB29A3-93B6-8A96-FC6C-6BACE9882B2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B4AD96A-2686-09E3-EF38-90350196B1A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80B20E-13A0-9141-6238-CBD50F8A3D8F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6C991AE-188A-2765-EA80-410567A7F5B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8BF6896-6BBC-EF2E-9D56-A27CCBCE941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D1033F2-3E32-E442-F225-D151E777387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C78DB95-CDEA-5EEE-BC03-BB1F04C17F2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5ABAB3E-6DDF-6E96-7197-F52C9C40B003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A6B68A5-F1C9-7F3E-5819-8CD55625573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18CBC1E-AF30-B31B-C521-144A01EC3CE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A55ED4C-FECE-5EFA-ABE2-103B9D0FD85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3F5647-6EC9-E7B4-8E94-20F3C1105C1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8CF5D67-C4AC-921E-8BCA-98DDD73FF673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B9D497D-F1E6-175D-01FB-5E77DF79C48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D6ACCE6-3A31-D789-3F14-9E744FD2196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486ED2-3802-3169-EF98-68B57971E42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E78B3E8-FD63-6FEC-E519-5DD0970805B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4A03447-4881-CB93-522A-41542A182881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0E8B5AA-3282-5439-5AC1-5A467381DBC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E6EA545-5FA3-9984-C8FC-B3B95E1AC4B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32CB238-504E-63DF-4FAE-5C551B06AF2A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05517A3-F4B5-5D9E-3C9A-456EACF0C4D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CFC6FDA-2C4A-3577-D6DF-30A1B652578C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A12D471-988A-BFB2-7CFA-3C0D7039F68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2482142-D247-CF75-DF6F-AA7F34F92DA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D6AF870-0FFB-841E-6767-A132767030F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B222502-532C-AA90-FBE2-84BE5A953FE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6D3406F-24C4-61E6-2B29-847B036278E1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0CE7CEB-89C6-BB60-7110-B0F677E964F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6C770E7-7F3B-E908-200C-B6DA82C96DD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C61CBCC-BD21-5DCD-BAE6-1BFAE52BF9E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3B70378-4F46-538C-9721-3E84AC3C66F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27E4724-BF41-5999-1F90-6E285BE8F8E0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086EE2F-3A58-8D2D-FB8C-453D2DDE03F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F995C9D-AB21-A82C-087B-C5D5816AED6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AB85181-FC46-73A8-A74E-94F5837BAA0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21E4BB4-45E8-D574-D1E4-19E757EB5D5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403DF79-A93C-42FF-4D5D-BF13F214AC8C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A9FE70-6A3B-C510-E24D-C279677F871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2F0BD0B-BD5C-A6C7-EE97-0C2E21DEC7E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94C4593-BC0E-D6CE-C54C-B7B0D08EA8E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7503D43-4181-51FA-73E1-91BA6B8BC99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B9D8471-36BD-EAE4-232E-84C5BCCE81E7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402E50-92F4-829E-C17B-F5F12C03228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E8AC0101-55EC-B3DD-02C1-7DF62F04055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3FBC58C-6ECE-0A70-168A-C5CAB2C2CAD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1FAEB46-FAA4-2C81-9FE2-F3ACA36D93D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0FBA80D-80B2-EA1D-9FE4-119D363BE811}"/>
              </a:ext>
            </a:extLst>
          </p:cNvPr>
          <p:cNvGrpSpPr/>
          <p:nvPr/>
        </p:nvGrpSpPr>
        <p:grpSpPr>
          <a:xfrm>
            <a:off x="6453912" y="1897211"/>
            <a:ext cx="1212291" cy="854133"/>
            <a:chOff x="6876666" y="2403471"/>
            <a:chExt cx="1212291" cy="85413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E54919-212B-3E90-38BA-2870DD881DB9}"/>
                </a:ext>
              </a:extLst>
            </p:cNvPr>
            <p:cNvSpPr/>
            <p:nvPr/>
          </p:nvSpPr>
          <p:spPr>
            <a:xfrm>
              <a:off x="6876667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226E478-D507-97B2-D203-A8AA8FE2618D}"/>
                </a:ext>
              </a:extLst>
            </p:cNvPr>
            <p:cNvSpPr/>
            <p:nvPr/>
          </p:nvSpPr>
          <p:spPr>
            <a:xfrm>
              <a:off x="7481351" y="2403471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12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3E3BD13-6BB9-6622-D14C-8D445F0E9247}"/>
                </a:ext>
              </a:extLst>
            </p:cNvPr>
            <p:cNvSpPr/>
            <p:nvPr/>
          </p:nvSpPr>
          <p:spPr>
            <a:xfrm>
              <a:off x="6876666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1765851-600E-1FA6-1CFA-52E75D480E97}"/>
                </a:ext>
              </a:extLst>
            </p:cNvPr>
            <p:cNvSpPr/>
            <p:nvPr/>
          </p:nvSpPr>
          <p:spPr>
            <a:xfrm>
              <a:off x="7481350" y="2831173"/>
              <a:ext cx="607606" cy="4264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a</a:t>
              </a:r>
              <a:r>
                <a:rPr lang="en-US" baseline="-25000"/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30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514C7-A22E-60D0-2E97-012B80A28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390A1611-D012-D609-A9CB-1A435C060040}"/>
              </a:ext>
            </a:extLst>
          </p:cNvPr>
          <p:cNvGrpSpPr/>
          <p:nvPr/>
        </p:nvGrpSpPr>
        <p:grpSpPr>
          <a:xfrm>
            <a:off x="6094377" y="1615633"/>
            <a:ext cx="4830562" cy="3413635"/>
            <a:chOff x="6453811" y="1898389"/>
            <a:chExt cx="4830562" cy="341363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C8C2396-2718-A473-7A0A-119C13F9363B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B3F6D10-C27F-6B55-2992-F34025CDE4D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6FBD7B3B-C7BE-DC5B-F150-79111C050F2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AE230543-5FE7-113B-0587-F5CFF45A752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1E721083-2B85-9023-B965-0C2C2B7D65F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7099B6E-45EF-948C-37E3-46F0ED948D8B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4528E9F-0EFF-B493-5F6C-59D5652B618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24CD38C-FC96-C7F7-F92D-B87051DF12D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A3A768A-C3CF-5C58-D4BB-BF7D4F762E1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8DC6E5DF-C44B-6469-7BCB-0E338C2ADE8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149A93C-A033-522F-BBFD-8F5C33E4F4B8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D85B97B-42ED-7C80-D4CE-7E737988055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CCA8CE6-842C-A17C-1C69-609280EB3F0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7F09F6A2-CC43-721E-5068-628C1225909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E3C74A8-E1DC-0C64-D519-A60B22F56BC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A1B56A1-CBDE-F119-01BF-6946CB4FD48A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46CCCA3-B4FA-5EA1-9179-15E606FD2B2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54DCE02-B613-C79B-7447-EAEDAF561BC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8013B3F-E4A3-5AC0-EACB-AF916E0FE44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00EDD308-891B-1EF0-94F3-6FB76404836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053248A-BD3F-1B33-A4A9-4026C75150EA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7A1E382-DCE4-2B9F-B6FE-702FDA36DFB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9A0682E-28DD-D635-83DE-296261079EB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4CCD40A-F333-921C-6449-D2E8FD320B4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01DB8F-BBE1-D655-612A-A758622EE1D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EF8C51B-7551-1018-C273-A06C0E7148FC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D2AE3E6-2C37-E8D9-077D-216F3D4571E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A5D621E-64D4-BF76-9D52-23AC9D862F1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8226943-D13E-29C1-00BF-EB9A5C598A3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61FCD9FF-1179-8D02-3274-4613296EE2B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BC9D2E7-1124-0C7B-E8E9-11D91AA68D8F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BBF06FC-9F5B-16FB-2212-39F3CA625E6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9E6333B-47D7-9678-B136-86FD0D34849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93F1B8E8-4CF5-56A5-8AB1-E2B20688828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6F873AE-6A39-9821-660A-67013B4E647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804D53D-24AA-D455-87AE-94B241D91CA3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9CCDE05-B4BC-5B47-A7ED-305B7E74C1E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604299F-C46F-60CC-4088-3DE470BB487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5CC8B45-1BD6-826F-C20A-51ECE83DEA8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A91EC2D-038A-75C6-0487-5C3F064CEC6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30C505B-D543-9664-BD6E-77434C50FC2F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F003296-E85D-FBA2-A1CC-2028C68E0BC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E8851AE0-71BE-4959-BFC1-6A5F4598FF2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3F568D-4E4B-0562-63A9-AD3FBEC481F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CE6485A-B4F5-9A42-5A04-827C5C52299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AE68270-07E7-BA1F-EDA7-8ABD0B3994DC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2743E67-7BEA-8CB0-5884-F681C3A5A1D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0C97BEB-79FB-D205-C8B4-9A02E05AD51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32045C19-F015-6AF0-FF15-541FF11A5EB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3C60D86-010E-3FC5-E6B1-97E88A79326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E53ED0B-2D6A-F863-09EC-36ADC201FFA1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2247AB8-3581-7FA3-A667-F833241CA16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CC723B6-BD03-7FE1-9DD6-3386E169D19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CBEF2E5-958E-8F5C-54B0-855564F6A37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31BEABF-3467-43D0-462D-C0BD36B2CE0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F4CF208-C0DA-3EA4-A620-5214B66E07DF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4C72841-25C4-4F4E-A612-BD4C0E94057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7DA75B6-3911-D72C-1373-254CD5AF26D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D375BB8-B7F9-A2D2-0B05-D878CB73C97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2B2D8BD-05D4-F0F8-D0E7-61F5F22D237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7E3DECB-4CC0-D909-C3F4-84A6D959B2D3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8F8EAF7-23EC-BE8D-673A-BF65AE40A5B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973A4FD-47B0-942E-7427-278C46B1848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E002C75-C4DA-0006-605E-8B8AFA4DF7B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4DFDFF8-5FD3-9F24-7F12-9C3DDDC213F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1B20D71-53E3-539E-F36C-9F026DCF0D25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BF422E5-B64F-F148-F169-ED51309414E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DE3D82A8-0C6C-418B-C66C-87F7AF80F79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194CB6-B8E4-C868-9255-6D33ADF0F19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4DE4F29-82A1-03EF-DDFE-AC4B4BA444C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0DEBA5B-F9D8-5F0D-1319-7B214CD61A2A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DEDD039-255B-F0F7-1362-2FCAE5C3896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8B5B241-6122-6A7B-4D72-E891C32F8DE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9FD3FF1-956E-B7DD-2458-0EDDF02C194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66DCCB-8E45-F88B-E872-F0B7445794D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178ABDB-FB80-B800-676D-FA2C36ACB98A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78AA11D-8E36-2637-F998-D1A430D3334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7D465BA-C1D7-5E57-288E-2BC73E4D90F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F26CD30-7C9D-CD16-5E52-4E7B6420A86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0801A33-B323-7F76-AA47-1370C3B49AA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1AC8E6-9BF7-A48F-84B6-662C0636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F7F9-B156-8DE6-5C91-6B44B32E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07" y="1343372"/>
            <a:ext cx="9622659" cy="32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>
                <a:latin typeface="Aptos SemiBold"/>
              </a:rPr>
              <a:t>LLMs: redes </a:t>
            </a:r>
            <a:r>
              <a:rPr lang="en-US" sz="2400" err="1">
                <a:latin typeface="Aptos SemiBold"/>
              </a:rPr>
              <a:t>neuronais</a:t>
            </a:r>
            <a:endParaRPr lang="en-US" sz="2400">
              <a:latin typeface="Aptos SemiBold"/>
            </a:endParaRPr>
          </a:p>
          <a:p>
            <a:pPr lvl="1" rtl="0" fontAlgn="base"/>
            <a:r>
              <a:rPr lang="en-US" sz="2200"/>
              <a:t>Deep Learning</a:t>
            </a:r>
          </a:p>
          <a:p>
            <a:pPr lvl="1" rtl="0" fontAlgn="base"/>
            <a:r>
              <a:rPr lang="en-US" sz="2200" err="1"/>
              <a:t>Multiplicação</a:t>
            </a:r>
            <a:r>
              <a:rPr lang="en-US" sz="2200"/>
              <a:t> de </a:t>
            </a:r>
            <a:r>
              <a:rPr lang="en-US" sz="2200" err="1"/>
              <a:t>matrizes</a:t>
            </a:r>
            <a:endParaRPr lang="en-US" sz="2200"/>
          </a:p>
          <a:p>
            <a:pPr lvl="1"/>
            <a:endParaRPr lang="en-US" sz="600"/>
          </a:p>
          <a:p>
            <a:pPr rtl="0" fontAlgn="base"/>
            <a:r>
              <a:rPr lang="en-US" sz="2400">
                <a:latin typeface="Aptos SemiBold"/>
              </a:rPr>
              <a:t>Elevado nº de </a:t>
            </a:r>
            <a:r>
              <a:rPr lang="en-US" sz="2400" err="1">
                <a:latin typeface="Aptos SemiBold"/>
              </a:rPr>
              <a:t>parâmetros</a:t>
            </a:r>
            <a:endParaRPr lang="en-US" sz="2400">
              <a:latin typeface="Aptos SemiBold"/>
            </a:endParaRPr>
          </a:p>
          <a:p>
            <a:pPr rtl="0"/>
            <a:r>
              <a:rPr lang="en-US" sz="2400"/>
              <a:t>	</a:t>
            </a:r>
            <a:endParaRPr lang="en-US" sz="2200"/>
          </a:p>
          <a:p>
            <a:br>
              <a:rPr lang="en-US" sz="1800"/>
            </a:br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C4A7C9-A7B6-121B-0BB3-C6B4320F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1656746-F38D-A3EA-AD9C-4B8251780BA9}"/>
              </a:ext>
            </a:extLst>
          </p:cNvPr>
          <p:cNvGrpSpPr/>
          <p:nvPr/>
        </p:nvGrpSpPr>
        <p:grpSpPr>
          <a:xfrm>
            <a:off x="1204011" y="3188746"/>
            <a:ext cx="370327" cy="2299827"/>
            <a:chOff x="589156" y="3281362"/>
            <a:chExt cx="370327" cy="2299827"/>
          </a:xfrm>
        </p:grpSpPr>
        <p:pic>
          <p:nvPicPr>
            <p:cNvPr id="16" name="Picture 15" descr="https://upload.wikimedia.org/wikipedia/commons/thumb/e/ec/DeepSeek_logo.svg/960px-DeepSeek_logo.svg.png">
              <a:extLst>
                <a:ext uri="{FF2B5EF4-FFF2-40B4-BE49-F238E27FC236}">
                  <a16:creationId xmlns:a16="http://schemas.microsoft.com/office/drawing/2014/main" id="{08B60CFB-52E2-1D72-DA06-62A42563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9" t="-129" r="69792" b="398"/>
            <a:stretch>
              <a:fillRect/>
            </a:stretch>
          </p:blipFill>
          <p:spPr>
            <a:xfrm>
              <a:off x="593802" y="3728079"/>
              <a:ext cx="364052" cy="260116"/>
            </a:xfrm>
            <a:prstGeom prst="rect">
              <a:avLst/>
            </a:prstGeom>
          </p:spPr>
        </p:pic>
        <p:pic>
          <p:nvPicPr>
            <p:cNvPr id="19" name="Picture 18" descr="Mistral Logo Free Download SVG, PNG ... · LobeHub">
              <a:extLst>
                <a:ext uri="{FF2B5EF4-FFF2-40B4-BE49-F238E27FC236}">
                  <a16:creationId xmlns:a16="http://schemas.microsoft.com/office/drawing/2014/main" id="{9B7B6483-4E2C-B00A-7AA3-78A5E615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631" b="13313"/>
            <a:stretch>
              <a:fillRect/>
            </a:stretch>
          </p:blipFill>
          <p:spPr>
            <a:xfrm>
              <a:off x="593802" y="4742317"/>
              <a:ext cx="365681" cy="2806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9754C26-A814-ED5E-FD06-826364D9C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156" y="3281362"/>
              <a:ext cx="365764" cy="248814"/>
            </a:xfrm>
            <a:prstGeom prst="rect">
              <a:avLst/>
            </a:prstGeom>
          </p:spPr>
        </p:pic>
        <p:pic>
          <p:nvPicPr>
            <p:cNvPr id="11" name="Picture 10" descr="Qwen App Logo PNG, SVG, AI Vector – Free Download">
              <a:extLst>
                <a:ext uri="{FF2B5EF4-FFF2-40B4-BE49-F238E27FC236}">
                  <a16:creationId xmlns:a16="http://schemas.microsoft.com/office/drawing/2014/main" id="{4482363E-A4F9-8044-A362-150CA6FE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2" y="4184088"/>
              <a:ext cx="360196" cy="368210"/>
            </a:xfrm>
            <a:prstGeom prst="rect">
              <a:avLst/>
            </a:prstGeom>
          </p:spPr>
        </p:pic>
        <p:pic>
          <p:nvPicPr>
            <p:cNvPr id="12" name="Graphic 11" descr="Openai Vector SVG Icon - SVG Repo">
              <a:extLst>
                <a:ext uri="{FF2B5EF4-FFF2-40B4-BE49-F238E27FC236}">
                  <a16:creationId xmlns:a16="http://schemas.microsoft.com/office/drawing/2014/main" id="{3E4F2EEA-E96D-1B3E-3426-D73140CC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156" y="5216912"/>
              <a:ext cx="365764" cy="364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5D4162-5241-F03B-DD05-958B3EF106F8}"/>
              </a:ext>
            </a:extLst>
          </p:cNvPr>
          <p:cNvSpPr txBox="1"/>
          <p:nvPr/>
        </p:nvSpPr>
        <p:spPr>
          <a:xfrm>
            <a:off x="1819682" y="3105059"/>
            <a:ext cx="22135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Light"/>
              </a:rPr>
              <a:t>Llama 3.1 (405B)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5EFADF-5EAC-86F8-9D98-8E1DA6E761A0}"/>
              </a:ext>
            </a:extLst>
          </p:cNvPr>
          <p:cNvSpPr txBox="1"/>
          <p:nvPr/>
        </p:nvSpPr>
        <p:spPr>
          <a:xfrm>
            <a:off x="1819682" y="3630095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DeepSeek-R1 (671B)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EE9BE5-88EE-656C-1AB7-A4B442AA6550}"/>
              </a:ext>
            </a:extLst>
          </p:cNvPr>
          <p:cNvSpPr txBox="1"/>
          <p:nvPr/>
        </p:nvSpPr>
        <p:spPr>
          <a:xfrm>
            <a:off x="1819682" y="4127253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Qwen3 (235B)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94FF75-D42B-16E2-3609-37796B16255B}"/>
              </a:ext>
            </a:extLst>
          </p:cNvPr>
          <p:cNvSpPr txBox="1"/>
          <p:nvPr/>
        </p:nvSpPr>
        <p:spPr>
          <a:xfrm>
            <a:off x="1819682" y="4624411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Mistral Large 3 (675B)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7CDA4D-BA42-1F40-F63A-B41C4769A66B}"/>
              </a:ext>
            </a:extLst>
          </p:cNvPr>
          <p:cNvSpPr txBox="1"/>
          <p:nvPr/>
        </p:nvSpPr>
        <p:spPr>
          <a:xfrm>
            <a:off x="1819682" y="5121569"/>
            <a:ext cx="2975516" cy="399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ptos Light"/>
              </a:rPr>
              <a:t>GPT-4 (</a:t>
            </a:r>
            <a:r>
              <a:rPr lang="en-US" sz="2200" i="1">
                <a:latin typeface="Aptos Light"/>
              </a:rPr>
              <a:t>1.76T - est.</a:t>
            </a:r>
            <a:r>
              <a:rPr lang="en-US" sz="2200">
                <a:latin typeface="Aptos Light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2DBD-CC74-F403-718C-63E6EEB422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18</a:t>
            </a:fld>
            <a:endParaRPr lang="en-US"/>
          </a:p>
        </p:txBody>
      </p: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6E4036CE-B7FC-D93F-0212-37996018DAC6}"/>
              </a:ext>
            </a:extLst>
          </p:cNvPr>
          <p:cNvGrpSpPr/>
          <p:nvPr/>
        </p:nvGrpSpPr>
        <p:grpSpPr>
          <a:xfrm>
            <a:off x="6238150" y="1759406"/>
            <a:ext cx="4830562" cy="3413635"/>
            <a:chOff x="6453811" y="1898389"/>
            <a:chExt cx="4830562" cy="3413635"/>
          </a:xfrm>
        </p:grpSpPr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E4EDC35E-A6AC-1470-492B-5C37B9F6241F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EB406E5A-3852-5211-D15F-E0AD404FF61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A89A25FD-921F-CB7B-F89E-D6A1B7EA58F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830C9C2A-7B8A-2683-2AC0-2A71412EF76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0FE814E0-09A7-0E71-2E1C-EAD960722C4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C007D3C6-7639-4D03-E636-B7ECBA89073A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CBCC3AA1-00C8-3336-C2D3-0CB7E2D597F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2C4EA0CE-E18A-6EAC-7E5D-FC88B07AE0E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FC067662-0BD2-81B6-C1B1-3CF7485F53B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E3752020-75FA-F0E9-B807-E92710BD93B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7813B0DA-9B3E-638F-74DA-87BC7418DAA6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DF29808D-9E0B-EFD7-D1AE-C4463CCAEEB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93AA4857-F450-8C39-4A41-DC1198C1906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31385ED0-C9E3-189E-9200-06AE9B78640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60652C80-AC39-C162-ECF4-87ABAFEC332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01AFA6C5-4A19-E198-01A5-49C8F3252327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1A383E56-D34E-47E2-29F5-4268EBD5622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34AA7B1A-CF9F-808B-80E2-F449D4C5DD9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4FFB5D75-B649-7A52-C84C-7B10264AA2B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7778446B-4CAC-88D2-8031-598D80F9712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9B555FD6-9902-6689-1DA4-01D7E6A79B6C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66BA593A-540A-999B-54BA-3C2E2E23EF8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4F8A73DC-DF17-E52D-94F3-1F00F5BF7C0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A0CC2CD9-30A7-E8FA-2272-F67C9999EFBA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A370938B-E2EA-B7FB-6324-8B3FBF7876B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74F7A3B7-3D5B-FC86-E42F-42B8FE803CAC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FDD1DADD-FFA7-433C-D5A3-FE7C12296F4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ACA85C5A-C5C0-7D20-2D4E-058B38433A7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38C34D76-6A8E-DB66-3557-5E1205E0098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4F66EFFA-52E2-0056-5129-A4EEEFE7904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C614BE12-E649-C9B7-D0A7-8F6C8BC2CDAF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55529388-BC7F-C698-9996-6C6F2E3CC23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3100A226-4B63-F058-197C-64928A140C6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CF8D9A18-B490-2547-9967-22184517EFF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CF1702DA-4F4B-5C66-656E-2F93CA76107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DAC1F05A-A71D-5C9E-1691-2C0154A90A28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222DF6D7-5294-B6E6-FD23-72D6518DD4C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A853FBF1-AB38-EFD0-DF46-6779E70CE70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D84ABA23-02DA-5521-BE1F-2AB291DB0A6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4ED01EB8-10BC-9C86-4B2A-FEE193505FE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D975D528-E4AA-E559-EF1A-175658488EE2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50D42036-D4BC-2D90-3F25-2C2DA35ADE8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F0626848-C33A-2683-D6C3-45900615F51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40205082-FE25-E856-CF02-370083D2433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B758AB07-D1BB-E371-BD5B-2C10A49B09A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B38C13D4-72C2-4C7F-3970-EC4CE14C662E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5E60FAB0-DDCA-B180-2A35-BF2A8521C16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90A7A9D6-9E1F-5572-7AC5-1900BA74BDF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9136AC2D-904F-EA03-395A-FCE903D9A2C3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1A33972A-6500-DDD7-EFAB-48EC43EFAB0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2172D080-7DD4-940A-C88E-F14FD6FA52E7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52831BD6-1D54-284E-C6CD-50B6440BD13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03ED2240-0D12-41FE-901C-08E01FD9563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B6DBBF79-C950-326C-C59F-108D7E49471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DEABFDA8-40BC-703F-177B-9CD749F29DE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B6E3EE9D-2045-7D32-9278-2C5C6F1D6D30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1848AA0D-11A6-9169-86C6-9FD48C20590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DD981003-D315-3DC5-07D4-31FA5B55B23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64797BCA-8063-3FDA-AA0A-60632A89C80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4E8B678C-7631-300B-93AB-BB98D0B5398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D394CC3B-49F5-388D-6176-52C5E87DFDA5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A79150F2-DB0F-A736-C79E-9E8B30A7080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76787552-6E47-B1B0-4967-5E41763E496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B0891057-A990-2F94-89FD-FBB5B97DE0D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72E03141-5E81-A65E-6D23-DAA315A40CC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DFC2C42-EB0A-FA66-858A-C3F525B9B720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4713B86-8AB0-5E29-EC7B-D8569803378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1613220-8AA1-18E5-0443-C881540E022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511CB511-BFFF-066F-B9A6-D5043FB652E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EBFE88F4-BE71-5A11-7A22-633244FD304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AE2AE77F-87AA-915C-D2EB-753F58D43DE6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AF9AAC4-0D6E-978D-BE71-9587EC033C7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209B02A9-E829-6B0B-D06D-F89B92E4A72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C2FAC660-6E57-6745-F7D8-9484B75E266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0B39E0E6-C73D-54B6-1F91-0C194B1C1DF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B7835675-3CD1-A3A6-7481-935921624071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3AD0C4B-6A69-844B-8B9F-364430A3DEB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CB77B6BE-EC60-00CF-775F-B116F429FCA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892CEC9F-1318-80FB-5757-2CE3CBD3D35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9061D5C-4602-9279-1CF6-E9CEBD75821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C1EAF0FE-C18A-5710-54E3-DF12D0F40FEA}"/>
              </a:ext>
            </a:extLst>
          </p:cNvPr>
          <p:cNvGrpSpPr/>
          <p:nvPr/>
        </p:nvGrpSpPr>
        <p:grpSpPr>
          <a:xfrm>
            <a:off x="6238150" y="1759406"/>
            <a:ext cx="4830562" cy="3413635"/>
            <a:chOff x="6453811" y="1898389"/>
            <a:chExt cx="4830562" cy="3413635"/>
          </a:xfrm>
        </p:grpSpPr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5ECB8D01-FDCD-356C-8918-3CA3E6351AE9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D9574A47-EFB7-958A-5BE3-8162378A286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E6D18F86-6BF5-1368-E3EA-AC2E095074C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86CD08A0-02AC-2573-BFF3-46C861FD56C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4B964FC6-E42F-047A-5AF5-C010D1D73BA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E921F4A2-D9A8-0D72-2531-751443BD8569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B8C0A014-8323-4561-C919-4750255E86E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1F688812-5F53-8360-DB2F-10FA60062AE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EC0A88C-BB26-959B-D08A-13E538A766F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A0E6454-E12A-B3D7-72AE-1EA36BD42F4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1864CA9F-9ED2-D7A5-9307-E060C11BE2EC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AC824C6-613C-F3F0-30C1-483D95170CC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640A1C14-87C6-73C4-DA16-F09A4EB114D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A4FCABBC-79E0-CFC6-2C3E-46CFA2F330A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BFC977F4-09B9-A22F-8A26-5F2CCA154A8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E287D62-0765-322A-E380-B80B9F2B6F37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9204388B-C1DD-C910-0A69-29913AD84EC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64BD0E0-7377-C170-85B2-9D6520047AE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7B345567-16CD-0AD2-969E-588CE44F0A4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1CA28A32-A4E2-5108-758C-F7047FB1C6A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BFCEEBEF-E801-E7D6-7ABC-14057329AE5F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D30B8D58-754E-D9F5-915D-0B0C5F3855D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D25E48E-4D1A-3827-F6D1-1C6FA30ADB5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2212C40F-532F-C3BB-3576-DD50E01A35B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0579A0DD-BB31-E4A5-948F-8EBFA178200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5E5A332F-2E01-36C5-22A0-577DDB4DD5EE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04BA620-52C4-FC36-BC27-924A80E32A5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FA727862-D219-F622-643F-F3457A5E742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AE700F5D-4216-4DD1-E9F8-CE37E9CFE56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99E195-EAD8-DD18-0BD9-77E286043CA9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8B7083B3-EEEF-9DCE-E020-1410FABCC20A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01A29F7-BD25-64A2-5287-2A450628BA8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0681FF30-56B7-CC4D-C94F-30CA4E79C27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5549A6D8-2544-1B91-ED73-28DF0831EBC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7868BBD-21CF-1754-25E3-C5C47C0E8C2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2A13BF56-3E01-16F9-CE53-BD36AE90DC4B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CD516DE-B401-3A16-0D96-BBFE781B022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3EA38CBB-B5DD-D576-E657-0731721C273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AE8CCEA0-973F-CE0F-8427-4D2541BAACD3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3AD0D4B8-47DE-3237-B302-25D6EB0D636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26DC207-BC0F-2103-8E58-B0284C0D81D2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0F356773-9D42-2A21-A291-6150058719A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034A27B-1529-6C3C-ED17-5944A3D90CA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5BF62B46-5D6E-C60D-357C-1528669B505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B10AE202-C2BA-C9F9-727E-07FC1DAEBEA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EA11983F-8412-EDC7-155B-BA41FC40156C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6ECA8EA1-FD65-D472-99BA-E229F679D12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D3AB663-645E-AB72-95C9-F392E043544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60BA719-7DAF-3A2F-30E0-987C52BF2C8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0EE27E7C-35B7-271A-E348-6DF3E642774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EF922A36-04FB-F36A-2DFC-EB560CEE7B72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25CD2A21-FFFA-9E51-4DF6-C618AC5F535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9D2EA6C1-0873-A02F-5E33-9962666736E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3CD9B9E5-0B4F-9B4B-5842-B3244A40377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AAEE4D54-5D5B-3246-EA15-0C1F625D0AC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7D42DA09-E759-D7F1-39AB-3986B289C334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F67B1F3-4839-E437-795D-C318BE86E9C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6FC757C0-E99A-DEE6-4B2C-D0E67F8F96C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F3834232-0A21-FAAD-073F-D90DF88754E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1743931D-B6DA-390E-DAE8-2FAE7EC684E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86A55DAC-12C1-E49B-CEB8-82682A4DF263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91B18B81-F4DF-CE05-B350-492EB9F1CB0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555DBD54-5F28-6551-1D1F-2D629EC99B1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AA1F174-98BB-D925-5200-DE8361F946F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83A77C28-09AD-4E56-FDE1-9516450FF74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01232E26-E8C2-008D-4290-CD4329776D14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AFAE60EB-9DBB-25A1-BF6E-9EA90C25751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B8BDC1DC-4161-FD9D-F1D8-4690AECF01E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59BDF48-ED57-0D61-C102-80E46B98CD4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6E9576E3-92A6-552F-6B8E-95C5B517344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0BDFCBEE-3E08-D28E-C80E-12DC1E860FF9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44C0CC55-2696-A2CF-6967-CF313150884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C2D2BF19-CAFD-56D0-32A0-67BE77A8B61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F9C46894-2A2D-81B4-41C8-A5ECFA8888D8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1B2CDF6-9CAD-A66F-8E20-68CC1FECECE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E8FAFB08-0020-6A14-F9C5-26B2D3087351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79780701-03BB-6678-35BC-7F12428F4DB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2956E29-5A11-57EC-A9CB-BECA9E721DD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2E2DF61D-D079-B96C-882E-7EE4E511D38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22744B50-CB70-27A2-ABAA-DEEB0AC61AF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ED7D3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7F9589EB-3D2C-E32F-0FF1-76AB01E91553}"/>
              </a:ext>
            </a:extLst>
          </p:cNvPr>
          <p:cNvGrpSpPr/>
          <p:nvPr/>
        </p:nvGrpSpPr>
        <p:grpSpPr>
          <a:xfrm>
            <a:off x="6391508" y="1907972"/>
            <a:ext cx="4830562" cy="3413635"/>
            <a:chOff x="6453811" y="1898389"/>
            <a:chExt cx="4830562" cy="3413635"/>
          </a:xfrm>
        </p:grpSpPr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5C547D82-6B39-B0F6-5BF7-B2AEB2CD6130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01F43E69-A86E-C4EE-0D09-CE3D4A21F65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0B8C66C7-E5AE-A06D-2F89-F616F074C9D7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6E37889A-F227-48E1-FBAD-83578A44BA6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A32D9925-31DB-FA49-4096-A26FF2BC3F7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F4E276A5-9185-0B24-87C6-28EB5F0E7BC7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4C6BD75F-FA03-FFDA-BDF3-B0040C187A2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7EB55686-7E44-6CCE-A7B3-70047CA59FD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27FBCBF-98EB-8B7A-0225-205294294C4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D9A8A29A-667A-3383-6C73-120DEB36A4B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B485FC93-AF52-BE02-E827-20620967BF69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2B2A9CD6-90E0-21D6-DD32-6DB7144E4B4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988C666A-1976-EB00-C48D-682410F4138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CF5A6D72-1C76-DF63-64B3-EF1C48AAC45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E2C07733-FBE6-1EEE-7102-1DF70EFDAE3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F25E8046-FF01-25AC-5D25-C54C2ACA21CA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00A06070-F604-73CD-72C5-2765B3714BB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64183DF6-0C85-4110-8B1D-8EDABF1BDCE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ECFD7AEA-D318-82A9-D2AE-F75FED038F4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F6F49120-E9DD-46CD-7064-F0F5546D2E0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D07521CE-B56A-A28C-833F-0C1AF9BAE7A7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DC7FF3F7-DE6F-5E9F-4A6F-954465E1C4D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637D2D3A-E125-6EC6-35C0-6A6579D63AC8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79046BB9-DC63-B237-24DE-236F8EE5F7C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8993ED73-48EE-0D76-77F0-7A4DFF04A36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73BD5304-FFC1-6E91-FE86-EB87112C07CA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E9FA77C9-DE96-04F0-D09D-BACE7CD8899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A6B92E98-ACD7-8798-97DD-F476A25AE2F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17859E80-0297-2F47-0153-872BA5DFC2F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8D9462A7-8491-10F1-0E6E-A7EA98C4518C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E075AE59-93E3-74B3-60F9-7E7A5B961398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9E21EA25-80EC-07C8-CC57-C430BBDD4D1D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4A47070D-6B35-40A6-00F0-96D2BE7B4AD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CA19AEBC-4F7C-F923-7164-C2D03ED37A4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267ACA4C-3432-A669-0F9B-752DFF5A1D7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68CD4D1E-5526-5E8B-0CF4-E3DAA0002E5A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6C825F4E-99B9-AF8F-8035-FC46AAC14C9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1B8FCC99-C4CA-4608-C75E-76072FB0521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39F9CF38-6CDD-35F8-6B09-27BE8867A3C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80153029-6488-71BC-8128-FA909E2132E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06CA5FF4-D773-84F7-0F71-D160D5099738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787FF10B-8C0A-BE10-64E5-B1DAFE3D381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018CB782-7BDC-C857-B732-7507C1B17A8B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9FC0DC63-877F-7B6A-6415-7F1481444A8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CA097E83-3464-ACD4-C4E1-29707E009DD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B105E77E-2D9C-25E3-64D3-85270840DD65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62782516-0957-5859-4A5F-90062A31025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1BA5C02E-13D1-2AFB-A2F6-4E89571AA21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CF1557AB-D5DA-4F01-4DCD-85E3CB67F0E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B8D86552-9242-56B7-FBF3-0EBE0772868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D19B0A71-1276-3582-D359-43066B11D119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7354095D-F690-5233-79FF-49B23D113A2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FF645647-E682-4365-56F7-F3647ECCC3A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0BE08D63-DAD6-5501-142F-601FF70E4E3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5C53E1D2-C017-F39B-75D8-6EFEF891DEC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EAC3AEDC-A505-E9AD-E791-59F2B22EB4AA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BE0B58E7-0F39-3096-0D90-8344BFCAF69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9E658A00-130E-5DA6-F2B8-D3D79E6DB54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2397E935-CC05-4D06-01E7-D7CACAE67BA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EF6FB485-CCA7-241A-CF82-CD377EFEE4F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8A441114-B608-13BF-B120-A820A5580FD5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A8E2287-0BEB-14A1-849D-CD0C1747C95B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53952B8B-51D3-8F5E-AEDF-343416CB32E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3EF62D3A-B573-86FB-ACF0-E58CD63E55BB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DB1F9A5A-339D-353B-C54E-5606FB9757F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B60164F2-1D61-98EE-0587-2E95F8C5D72A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7FDA32E5-3626-5B00-A48A-1817974B5D1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50D25853-9646-FB30-A98E-E3AF296654D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7FC080AC-D491-F509-38AF-F6DE710C1AD3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11635178-71CE-E515-A361-DE54C7D2F9D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67DEF6E2-1DF8-3DE8-8AA3-ECC5DE007208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38DFA1CE-7C18-6327-99E7-DDEC72CED89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46A269BC-29B5-685F-6580-DF2AF0C26D9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467EFBC3-C6B7-C673-9591-31700CC7CD3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6189601F-927E-59C5-1159-79393E121AA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C9DD11C8-7E90-4037-5558-8CE59DC75955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B84C487B-BB02-3DC4-CDE3-D4013715A280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C3188BAD-CFBA-B6DF-88A3-7EB6729F725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4178F585-DA22-CDE0-8FA5-4F9C13CF8A82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8F7CB31E-92B6-1C95-D8AD-4764566477E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5D8E4F2A-DEAE-422E-9E07-6161FDBC55AF}"/>
              </a:ext>
            </a:extLst>
          </p:cNvPr>
          <p:cNvGrpSpPr/>
          <p:nvPr/>
        </p:nvGrpSpPr>
        <p:grpSpPr>
          <a:xfrm>
            <a:off x="6535282" y="2075708"/>
            <a:ext cx="4830562" cy="3413635"/>
            <a:chOff x="6453811" y="1898389"/>
            <a:chExt cx="4830562" cy="3413635"/>
          </a:xfrm>
        </p:grpSpPr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0EF0FC67-0659-973C-C226-183018927EEE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45751591-CC32-49A7-459B-3133FBA6A03A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A5B2C224-A4B9-3C56-DE3B-FB83BEA403F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36C06F58-8848-9233-1E59-DBBF4642AAB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53B5E42F-DA30-77A9-338E-6053D25F1FB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F68B95D4-F805-0EF9-D23D-428AAF3EC958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AF490426-DEDE-A15F-0068-237F2EA8F35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1FFB12BE-B326-0FDD-7DC8-66C120940BFC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FB4CF5DF-9A32-D006-23AF-20ECECB7DC0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C9966294-F50D-AE4C-9463-CEF4A252E7A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98A3ABEB-027A-4BE1-54B7-4BAE23F26DF6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B052EEAA-D776-CDF2-D3F0-882A5476FC5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2F761947-48F3-0F18-A22E-BF3F1E26C70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9CC772E9-F78F-CF39-D6FC-9AF52C2C9C3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AD18B583-8F95-6CAE-691E-AFF97FBF990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D24907A0-16FC-DD57-C6D0-CC17A7FB0CD9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70B61466-6111-CF80-FF14-84CF7159B2E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795558E4-92EB-BE91-877D-B2CE72E162B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E5E46E29-76F9-75D9-0CAA-A7DAE816AC0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91587967-757C-2DAF-8BB8-039089F2EA4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AFAC0357-C5D8-A2A7-3B55-868391F14F33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191E58F5-C57B-4F7B-B07F-6CFEEBFCC41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1907D7A7-8ABB-0E41-4224-9937C8CC52E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8BDCA2A9-DE2D-6944-D919-F881309029E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D09EE9C2-3D8F-5A40-5C8B-23B27EDC83A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B4ABC957-7D17-FFDA-CCB9-7DCF11DC200D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C04748A7-89A8-E382-72F5-CE7740E1CE2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269DF913-8D69-FAF9-6E37-D7A9B7E8A57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A9AB7FEF-EB42-772C-BB2F-C6AD57B6A8C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61D300AE-408B-6F4B-E561-205F7A95E5B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E244F72F-6D49-AD30-ADA7-2556A05C4B38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65BA9113-7F35-91E4-6C92-260B694CAE2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A2654733-CABC-4F03-FCF3-92D9CA7B0F9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0553C5CC-0445-B119-F85D-2345A277429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04811737-BBEE-0E8F-E11A-9B05AD824BD5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22CFC748-F7AE-528E-8901-19BBA34D0218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18AB3179-5F42-6884-9B82-FF2775D644C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9906BB8E-FE82-2AEC-9036-BE592D2F7B0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E056ABF3-33CD-8E40-2F3B-FF0D0A041D6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485F742-1309-3220-E35E-04C7E02099B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BE923918-9EB5-4BDB-5640-BE460A07C059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34758475-C908-84FA-2D7D-84992718B0D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5E89256E-7A5C-1AE5-E1A9-8BF10AEF4F2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37939F0B-CAB1-0DB2-3CB0-587C4B9BCB3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97CF435A-0495-D0D3-F7DA-D6332C7A06B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1B7F7AEF-AB02-4098-9E17-A0AC2818242E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FB1BDEC8-EDD1-5B70-FEBB-31EF76DCE3B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488FF781-BA7B-0120-1E87-429B5E9350D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6627EBBA-8A7C-7BF8-CDD6-2B3EC577E5C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D4904047-7E3E-DBA5-73D7-73E5EA985F72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6D2BF325-AF55-2D80-E06E-BFC36AE8613C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DF86E0A6-4CEB-19D8-D744-2FE69ED6A2C8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A5926A8A-6060-104D-87C5-FAF0D81E501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43A0585C-7184-6797-E538-52C8B3795DE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1EC601BE-4C72-2A43-71A3-02D93A1F5DF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F2E0F7ED-F38B-4DF8-7E5E-533D19F9CE91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DAC19D41-4E13-2C73-803C-C8FEE77F9B43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FE5E8580-D58A-072E-203D-A3E97950C54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58AE9CD6-A3C5-C1AA-E93A-C79591636165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02EACBC7-2F1D-D423-8725-BA31A4897B8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F0F9DCA3-B346-5777-060E-194D6265745A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4C8DF7CF-A14F-275A-8A4C-B3B3AA227AA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5C2DE3D4-E75C-3C17-1EB6-87579FCC083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A38BCED6-79B5-ACAB-DF88-FBDB8813E6D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F7955101-EDB3-E232-CE7D-F147E4B9DD4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77437641-D597-7428-46F6-009E323004B1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208D6A2E-3695-9C4E-B711-0F83F0A66DFF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AA9596D0-469C-01FE-DA1D-CC36CA51BDD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C8E0561F-599A-D4EA-2EB8-2CE4BD363B6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8518B37F-FA61-25DE-9A34-39F0846CD1FE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EE64D7A8-1AE6-126E-A088-7171B5382CFE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B3447E74-7249-92C0-D0E5-7D34BF439DD1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EB311863-54A0-81F8-27BA-DF01F719801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BF9CE23E-2D37-70CE-1504-57AAC58D94E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E8F9E525-B645-D164-A6E8-E4A2A29729A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417073C8-8E98-F293-E35C-C0802C8194D6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22302A62-F1B9-BD33-BE80-8CAABA77B6BC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12BFA4EA-4C7D-BFC6-D9F7-6ADEB8166FC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4332553A-27AE-90BF-09F4-EF108DFC78BD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3D26D8A0-C0DC-1469-D3A7-63436733897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  <p:grpSp>
        <p:nvGrpSpPr>
          <p:cNvPr id="746" name="Group 745">
            <a:extLst>
              <a:ext uri="{FF2B5EF4-FFF2-40B4-BE49-F238E27FC236}">
                <a16:creationId xmlns:a16="http://schemas.microsoft.com/office/drawing/2014/main" id="{73BD7925-2B6E-F77D-2D14-B99D076AEFEA}"/>
              </a:ext>
            </a:extLst>
          </p:cNvPr>
          <p:cNvGrpSpPr/>
          <p:nvPr/>
        </p:nvGrpSpPr>
        <p:grpSpPr>
          <a:xfrm>
            <a:off x="6646921" y="2201101"/>
            <a:ext cx="4830562" cy="3413635"/>
            <a:chOff x="6453811" y="1898389"/>
            <a:chExt cx="4830562" cy="3413635"/>
          </a:xfrm>
        </p:grpSpPr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117FFAB8-8C87-D82B-27B8-68AB2B6B9798}"/>
                </a:ext>
              </a:extLst>
            </p:cNvPr>
            <p:cNvGrpSpPr/>
            <p:nvPr/>
          </p:nvGrpSpPr>
          <p:grpSpPr>
            <a:xfrm>
              <a:off x="6453811" y="1898390"/>
              <a:ext cx="1212291" cy="854133"/>
              <a:chOff x="6876666" y="2403471"/>
              <a:chExt cx="1212291" cy="854133"/>
            </a:xfrm>
          </p:grpSpPr>
          <p:sp>
            <p:nvSpPr>
              <p:cNvPr id="742" name="Rectangle 741">
                <a:extLst>
                  <a:ext uri="{FF2B5EF4-FFF2-40B4-BE49-F238E27FC236}">
                    <a16:creationId xmlns:a16="http://schemas.microsoft.com/office/drawing/2014/main" id="{D63AC7CA-A7AD-A4BA-6B8D-420773A4D11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11</a:t>
                </a:r>
              </a:p>
            </p:txBody>
          </p:sp>
          <p:sp>
            <p:nvSpPr>
              <p:cNvPr id="743" name="Rectangle 742">
                <a:extLst>
                  <a:ext uri="{FF2B5EF4-FFF2-40B4-BE49-F238E27FC236}">
                    <a16:creationId xmlns:a16="http://schemas.microsoft.com/office/drawing/2014/main" id="{93D73C7C-2359-502E-8EF4-6450F4B0756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12</a:t>
                </a:r>
              </a:p>
            </p:txBody>
          </p:sp>
          <p:sp>
            <p:nvSpPr>
              <p:cNvPr id="744" name="Rectangle 743">
                <a:extLst>
                  <a:ext uri="{FF2B5EF4-FFF2-40B4-BE49-F238E27FC236}">
                    <a16:creationId xmlns:a16="http://schemas.microsoft.com/office/drawing/2014/main" id="{BE157E26-999C-2D36-7E31-2F5615F2859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745" name="Rectangle 744">
                <a:extLst>
                  <a:ext uri="{FF2B5EF4-FFF2-40B4-BE49-F238E27FC236}">
                    <a16:creationId xmlns:a16="http://schemas.microsoft.com/office/drawing/2014/main" id="{F012E1C1-57DB-5AC5-CD61-419BC6EA9D00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CD15D003-7598-D5CC-E0B1-A373B5E24183}"/>
                </a:ext>
              </a:extLst>
            </p:cNvPr>
            <p:cNvGrpSpPr/>
            <p:nvPr/>
          </p:nvGrpSpPr>
          <p:grpSpPr>
            <a:xfrm>
              <a:off x="7663179" y="1898390"/>
              <a:ext cx="1212291" cy="854133"/>
              <a:chOff x="6876666" y="2403471"/>
              <a:chExt cx="1212291" cy="854133"/>
            </a:xfrm>
          </p:grpSpPr>
          <p:sp>
            <p:nvSpPr>
              <p:cNvPr id="738" name="Rectangle 737">
                <a:extLst>
                  <a:ext uri="{FF2B5EF4-FFF2-40B4-BE49-F238E27FC236}">
                    <a16:creationId xmlns:a16="http://schemas.microsoft.com/office/drawing/2014/main" id="{D6394ACA-BA37-085C-0051-4401D74E6F1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13</a:t>
                </a:r>
              </a:p>
            </p:txBody>
          </p:sp>
          <p:sp>
            <p:nvSpPr>
              <p:cNvPr id="739" name="Rectangle 738">
                <a:extLst>
                  <a:ext uri="{FF2B5EF4-FFF2-40B4-BE49-F238E27FC236}">
                    <a16:creationId xmlns:a16="http://schemas.microsoft.com/office/drawing/2014/main" id="{6A699015-E15F-B220-A630-6DD3FE739C4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14</a:t>
                </a:r>
              </a:p>
            </p:txBody>
          </p:sp>
          <p:sp>
            <p:nvSpPr>
              <p:cNvPr id="740" name="Rectangle 739">
                <a:extLst>
                  <a:ext uri="{FF2B5EF4-FFF2-40B4-BE49-F238E27FC236}">
                    <a16:creationId xmlns:a16="http://schemas.microsoft.com/office/drawing/2014/main" id="{B064494B-F42C-79B9-9E18-EAB3B962ED6A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23</a:t>
                </a:r>
              </a:p>
            </p:txBody>
          </p:sp>
          <p:sp>
            <p:nvSpPr>
              <p:cNvPr id="741" name="Rectangle 740">
                <a:extLst>
                  <a:ext uri="{FF2B5EF4-FFF2-40B4-BE49-F238E27FC236}">
                    <a16:creationId xmlns:a16="http://schemas.microsoft.com/office/drawing/2014/main" id="{FF238FEA-C6F2-39DD-945A-EDE59FD3B407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24</a:t>
                </a:r>
              </a:p>
            </p:txBody>
          </p: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3F834505-36DE-8F03-C943-D60982EC02A5}"/>
                </a:ext>
              </a:extLst>
            </p:cNvPr>
            <p:cNvGrpSpPr/>
            <p:nvPr/>
          </p:nvGrpSpPr>
          <p:grpSpPr>
            <a:xfrm>
              <a:off x="6453811" y="2753796"/>
              <a:ext cx="1212291" cy="854133"/>
              <a:chOff x="6876666" y="2403471"/>
              <a:chExt cx="1212291" cy="854133"/>
            </a:xfrm>
          </p:grpSpPr>
          <p:sp>
            <p:nvSpPr>
              <p:cNvPr id="734" name="Rectangle 733">
                <a:extLst>
                  <a:ext uri="{FF2B5EF4-FFF2-40B4-BE49-F238E27FC236}">
                    <a16:creationId xmlns:a16="http://schemas.microsoft.com/office/drawing/2014/main" id="{B0799C06-DC5E-3AD1-6B4C-A678690D4FE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31</a:t>
                </a:r>
              </a:p>
            </p:txBody>
          </p:sp>
          <p:sp>
            <p:nvSpPr>
              <p:cNvPr id="735" name="Rectangle 734">
                <a:extLst>
                  <a:ext uri="{FF2B5EF4-FFF2-40B4-BE49-F238E27FC236}">
                    <a16:creationId xmlns:a16="http://schemas.microsoft.com/office/drawing/2014/main" id="{08B15CF0-C1A8-B155-BAC0-BFAEE960AF3F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32</a:t>
                </a:r>
              </a:p>
            </p:txBody>
          </p:sp>
          <p:sp>
            <p:nvSpPr>
              <p:cNvPr id="736" name="Rectangle 735">
                <a:extLst>
                  <a:ext uri="{FF2B5EF4-FFF2-40B4-BE49-F238E27FC236}">
                    <a16:creationId xmlns:a16="http://schemas.microsoft.com/office/drawing/2014/main" id="{69BB70E4-651B-873D-A6B7-22495885D8C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41</a:t>
                </a:r>
              </a:p>
            </p:txBody>
          </p:sp>
          <p:sp>
            <p:nvSpPr>
              <p:cNvPr id="737" name="Rectangle 736">
                <a:extLst>
                  <a:ext uri="{FF2B5EF4-FFF2-40B4-BE49-F238E27FC236}">
                    <a16:creationId xmlns:a16="http://schemas.microsoft.com/office/drawing/2014/main" id="{DB09BC6E-235B-70DB-4C99-26931322EFAD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42</a:t>
                </a:r>
              </a:p>
            </p:txBody>
          </p:sp>
        </p:grp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AB6925FE-4383-08E7-14EE-BE91A84AA094}"/>
                </a:ext>
              </a:extLst>
            </p:cNvPr>
            <p:cNvGrpSpPr/>
            <p:nvPr/>
          </p:nvGrpSpPr>
          <p:grpSpPr>
            <a:xfrm>
              <a:off x="7663178" y="2753795"/>
              <a:ext cx="1212291" cy="854133"/>
              <a:chOff x="6876666" y="2403471"/>
              <a:chExt cx="1212291" cy="854133"/>
            </a:xfrm>
          </p:grpSpPr>
          <p:sp>
            <p:nvSpPr>
              <p:cNvPr id="730" name="Rectangle 729">
                <a:extLst>
                  <a:ext uri="{FF2B5EF4-FFF2-40B4-BE49-F238E27FC236}">
                    <a16:creationId xmlns:a16="http://schemas.microsoft.com/office/drawing/2014/main" id="{A5CD6247-A20B-B8FC-7735-D530DA926F3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33</a:t>
                </a:r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7E66F640-76F8-AE4D-2258-4365017D0E22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34</a:t>
                </a:r>
              </a:p>
            </p:txBody>
          </p:sp>
          <p:sp>
            <p:nvSpPr>
              <p:cNvPr id="732" name="Rectangle 731">
                <a:extLst>
                  <a:ext uri="{FF2B5EF4-FFF2-40B4-BE49-F238E27FC236}">
                    <a16:creationId xmlns:a16="http://schemas.microsoft.com/office/drawing/2014/main" id="{D037FEA5-CF91-D479-5F6A-B95DA0D14904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43</a:t>
                </a:r>
              </a:p>
            </p:txBody>
          </p:sp>
          <p:sp>
            <p:nvSpPr>
              <p:cNvPr id="733" name="Rectangle 732">
                <a:extLst>
                  <a:ext uri="{FF2B5EF4-FFF2-40B4-BE49-F238E27FC236}">
                    <a16:creationId xmlns:a16="http://schemas.microsoft.com/office/drawing/2014/main" id="{143AAE4E-776A-122B-15E7-F9C787C2665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44</a:t>
                </a:r>
              </a:p>
            </p:txBody>
          </p:sp>
        </p:grpSp>
        <p:grpSp>
          <p:nvGrpSpPr>
            <p:cNvPr id="670" name="Group 669">
              <a:extLst>
                <a:ext uri="{FF2B5EF4-FFF2-40B4-BE49-F238E27FC236}">
                  <a16:creationId xmlns:a16="http://schemas.microsoft.com/office/drawing/2014/main" id="{D5501F0D-D0FF-E894-197E-0D023A572836}"/>
                </a:ext>
              </a:extLst>
            </p:cNvPr>
            <p:cNvGrpSpPr/>
            <p:nvPr/>
          </p:nvGrpSpPr>
          <p:grpSpPr>
            <a:xfrm>
              <a:off x="8862714" y="1898389"/>
              <a:ext cx="1212291" cy="854133"/>
              <a:chOff x="6876666" y="2403471"/>
              <a:chExt cx="1212291" cy="854133"/>
            </a:xfrm>
          </p:grpSpPr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92F53751-1046-8722-5E03-994C0A96D32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15</a:t>
                </a:r>
                <a:endParaRPr lang="en-US"/>
              </a:p>
            </p:txBody>
          </p:sp>
          <p:sp>
            <p:nvSpPr>
              <p:cNvPr id="727" name="Rectangle 726">
                <a:extLst>
                  <a:ext uri="{FF2B5EF4-FFF2-40B4-BE49-F238E27FC236}">
                    <a16:creationId xmlns:a16="http://schemas.microsoft.com/office/drawing/2014/main" id="{D5F87C4B-5765-0132-8064-83B9E2462383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</a:t>
                </a:r>
              </a:p>
            </p:txBody>
          </p:sp>
          <p:sp>
            <p:nvSpPr>
              <p:cNvPr id="728" name="Rectangle 727">
                <a:extLst>
                  <a:ext uri="{FF2B5EF4-FFF2-40B4-BE49-F238E27FC236}">
                    <a16:creationId xmlns:a16="http://schemas.microsoft.com/office/drawing/2014/main" id="{6F70CA28-3C92-0330-AE6C-E9D5839F154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25</a:t>
                </a:r>
              </a:p>
            </p:txBody>
          </p:sp>
          <p:sp>
            <p:nvSpPr>
              <p:cNvPr id="729" name="Rectangle 728">
                <a:extLst>
                  <a:ext uri="{FF2B5EF4-FFF2-40B4-BE49-F238E27FC236}">
                    <a16:creationId xmlns:a16="http://schemas.microsoft.com/office/drawing/2014/main" id="{53C5B907-3E54-1615-3164-D42C5A5CC75A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26</a:t>
                </a:r>
              </a:p>
            </p:txBody>
          </p: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D74BD67A-5C43-DB9E-35FA-65573F694545}"/>
                </a:ext>
              </a:extLst>
            </p:cNvPr>
            <p:cNvGrpSpPr/>
            <p:nvPr/>
          </p:nvGrpSpPr>
          <p:grpSpPr>
            <a:xfrm>
              <a:off x="10072081" y="1898389"/>
              <a:ext cx="1212291" cy="854133"/>
              <a:chOff x="6876666" y="2403471"/>
              <a:chExt cx="1212291" cy="854133"/>
            </a:xfrm>
          </p:grpSpPr>
          <p:sp>
            <p:nvSpPr>
              <p:cNvPr id="722" name="Rectangle 721">
                <a:extLst>
                  <a:ext uri="{FF2B5EF4-FFF2-40B4-BE49-F238E27FC236}">
                    <a16:creationId xmlns:a16="http://schemas.microsoft.com/office/drawing/2014/main" id="{0523A586-C337-678F-F47A-7B1DA425800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17</a:t>
                </a:r>
              </a:p>
            </p:txBody>
          </p:sp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14A0E567-2F01-C05E-9006-B437E6BC0DC4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18</a:t>
                </a:r>
                <a:endParaRPr lang="en-US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3A5AC3EB-8466-CFD0-162B-07DEEA34F6B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27</a:t>
                </a:r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B1E489AE-0B1F-4F1E-0207-BD7150210D7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28</a:t>
                </a:r>
              </a:p>
            </p:txBody>
          </p:sp>
        </p:grpSp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2C60AA01-1DCE-4703-9C8F-2EF776E505EF}"/>
                </a:ext>
              </a:extLst>
            </p:cNvPr>
            <p:cNvGrpSpPr/>
            <p:nvPr/>
          </p:nvGrpSpPr>
          <p:grpSpPr>
            <a:xfrm>
              <a:off x="8862714" y="2753795"/>
              <a:ext cx="1212291" cy="854133"/>
              <a:chOff x="6876666" y="2403471"/>
              <a:chExt cx="1212291" cy="854133"/>
            </a:xfrm>
          </p:grpSpPr>
          <p:sp>
            <p:nvSpPr>
              <p:cNvPr id="718" name="Rectangle 717">
                <a:extLst>
                  <a:ext uri="{FF2B5EF4-FFF2-40B4-BE49-F238E27FC236}">
                    <a16:creationId xmlns:a16="http://schemas.microsoft.com/office/drawing/2014/main" id="{0C648D15-4FD1-6042-5CDC-0DEDC0EB96DE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35</a:t>
                </a:r>
              </a:p>
            </p:txBody>
          </p:sp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83C7C224-A667-0534-31DC-AF7B6897B4B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36</a:t>
                </a:r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48CD4911-43F5-EA2D-7DE0-D7F8320B237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721" name="Rectangle 720">
                <a:extLst>
                  <a:ext uri="{FF2B5EF4-FFF2-40B4-BE49-F238E27FC236}">
                    <a16:creationId xmlns:a16="http://schemas.microsoft.com/office/drawing/2014/main" id="{E9FCEDE5-3383-D0C9-2BB1-94C69663227F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8EC252AB-91CF-4CB6-B447-82C725496C86}"/>
                </a:ext>
              </a:extLst>
            </p:cNvPr>
            <p:cNvGrpSpPr/>
            <p:nvPr/>
          </p:nvGrpSpPr>
          <p:grpSpPr>
            <a:xfrm>
              <a:off x="10072081" y="2753794"/>
              <a:ext cx="1212291" cy="854133"/>
              <a:chOff x="6876666" y="2403471"/>
              <a:chExt cx="1212291" cy="854133"/>
            </a:xfrm>
          </p:grpSpPr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7EBC9FD8-EFA8-874E-ABCE-6A1B44AABF92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37</a:t>
                </a:r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8D61C564-3439-9FF0-65E3-6B3101C99285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38</a:t>
                </a:r>
              </a:p>
            </p:txBody>
          </p:sp>
          <p:sp>
            <p:nvSpPr>
              <p:cNvPr id="716" name="Rectangle 715">
                <a:extLst>
                  <a:ext uri="{FF2B5EF4-FFF2-40B4-BE49-F238E27FC236}">
                    <a16:creationId xmlns:a16="http://schemas.microsoft.com/office/drawing/2014/main" id="{C9C12B92-2819-6428-470C-AA175CF96979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21</a:t>
                </a:r>
              </a:p>
            </p:txBody>
          </p:sp>
          <p:sp>
            <p:nvSpPr>
              <p:cNvPr id="717" name="Rectangle 716">
                <a:extLst>
                  <a:ext uri="{FF2B5EF4-FFF2-40B4-BE49-F238E27FC236}">
                    <a16:creationId xmlns:a16="http://schemas.microsoft.com/office/drawing/2014/main" id="{806D610D-4992-8A12-02A8-19D48042E1E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22</a:t>
                </a:r>
              </a:p>
            </p:txBody>
          </p: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557A747E-0DE9-4862-F85E-140573DBF99F}"/>
                </a:ext>
              </a:extLst>
            </p:cNvPr>
            <p:cNvGrpSpPr/>
            <p:nvPr/>
          </p:nvGrpSpPr>
          <p:grpSpPr>
            <a:xfrm>
              <a:off x="6453811" y="3602485"/>
              <a:ext cx="1212291" cy="854133"/>
              <a:chOff x="6876666" y="2403471"/>
              <a:chExt cx="1212291" cy="854133"/>
            </a:xfrm>
          </p:grpSpPr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57A6F709-0144-B045-A476-8C34FBAD6F8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51</a:t>
                </a:r>
              </a:p>
            </p:txBody>
          </p:sp>
          <p:sp>
            <p:nvSpPr>
              <p:cNvPr id="711" name="Rectangle 710">
                <a:extLst>
                  <a:ext uri="{FF2B5EF4-FFF2-40B4-BE49-F238E27FC236}">
                    <a16:creationId xmlns:a16="http://schemas.microsoft.com/office/drawing/2014/main" id="{7A24B6FF-0A17-DD78-B576-94E93ABB87C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52</a:t>
                </a:r>
              </a:p>
            </p:txBody>
          </p:sp>
          <p:sp>
            <p:nvSpPr>
              <p:cNvPr id="712" name="Rectangle 711">
                <a:extLst>
                  <a:ext uri="{FF2B5EF4-FFF2-40B4-BE49-F238E27FC236}">
                    <a16:creationId xmlns:a16="http://schemas.microsoft.com/office/drawing/2014/main" id="{46DB95E2-B910-764D-98E6-56165685AA7C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61</a:t>
                </a:r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BC5E1649-9FC2-BCDD-AC27-49ED6F504C11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62</a:t>
                </a:r>
              </a:p>
            </p:txBody>
          </p: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4DD879CC-3044-F907-F9B9-117987B0D03E}"/>
                </a:ext>
              </a:extLst>
            </p:cNvPr>
            <p:cNvGrpSpPr/>
            <p:nvPr/>
          </p:nvGrpSpPr>
          <p:grpSpPr>
            <a:xfrm>
              <a:off x="7663179" y="3602485"/>
              <a:ext cx="1212291" cy="854133"/>
              <a:chOff x="6876666" y="2403471"/>
              <a:chExt cx="1212291" cy="854133"/>
            </a:xfrm>
          </p:grpSpPr>
          <p:sp>
            <p:nvSpPr>
              <p:cNvPr id="706" name="Rectangle 705">
                <a:extLst>
                  <a:ext uri="{FF2B5EF4-FFF2-40B4-BE49-F238E27FC236}">
                    <a16:creationId xmlns:a16="http://schemas.microsoft.com/office/drawing/2014/main" id="{9014BE52-0AF5-EF18-E7C0-13E68390286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53</a:t>
                </a:r>
              </a:p>
            </p:txBody>
          </p:sp>
          <p:sp>
            <p:nvSpPr>
              <p:cNvPr id="707" name="Rectangle 706">
                <a:extLst>
                  <a:ext uri="{FF2B5EF4-FFF2-40B4-BE49-F238E27FC236}">
                    <a16:creationId xmlns:a16="http://schemas.microsoft.com/office/drawing/2014/main" id="{B9B9FF08-A008-6C6B-1935-D8D17676884A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54</a:t>
                </a:r>
              </a:p>
            </p:txBody>
          </p:sp>
          <p:sp>
            <p:nvSpPr>
              <p:cNvPr id="708" name="Rectangle 707">
                <a:extLst>
                  <a:ext uri="{FF2B5EF4-FFF2-40B4-BE49-F238E27FC236}">
                    <a16:creationId xmlns:a16="http://schemas.microsoft.com/office/drawing/2014/main" id="{33BE4C93-4FFF-B1E7-C13C-DEA31AA5F49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163</a:t>
                </a:r>
              </a:p>
            </p:txBody>
          </p:sp>
          <p:sp>
            <p:nvSpPr>
              <p:cNvPr id="709" name="Rectangle 708">
                <a:extLst>
                  <a:ext uri="{FF2B5EF4-FFF2-40B4-BE49-F238E27FC236}">
                    <a16:creationId xmlns:a16="http://schemas.microsoft.com/office/drawing/2014/main" id="{49E6963A-4864-F789-10C5-BB1DD40225F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64</a:t>
                </a:r>
              </a:p>
            </p:txBody>
          </p: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8A35AA98-788B-7D4F-5D02-32452235875C}"/>
                </a:ext>
              </a:extLst>
            </p:cNvPr>
            <p:cNvGrpSpPr/>
            <p:nvPr/>
          </p:nvGrpSpPr>
          <p:grpSpPr>
            <a:xfrm>
              <a:off x="6453811" y="4457891"/>
              <a:ext cx="1212291" cy="854133"/>
              <a:chOff x="6876666" y="2403471"/>
              <a:chExt cx="1212291" cy="854133"/>
            </a:xfrm>
          </p:grpSpPr>
          <p:sp>
            <p:nvSpPr>
              <p:cNvPr id="702" name="Rectangle 701">
                <a:extLst>
                  <a:ext uri="{FF2B5EF4-FFF2-40B4-BE49-F238E27FC236}">
                    <a16:creationId xmlns:a16="http://schemas.microsoft.com/office/drawing/2014/main" id="{A14D64A2-D84D-CDB5-0CEF-4A4940DC0CF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71</a:t>
                </a:r>
              </a:p>
            </p:txBody>
          </p:sp>
          <p:sp>
            <p:nvSpPr>
              <p:cNvPr id="703" name="Rectangle 702">
                <a:extLst>
                  <a:ext uri="{FF2B5EF4-FFF2-40B4-BE49-F238E27FC236}">
                    <a16:creationId xmlns:a16="http://schemas.microsoft.com/office/drawing/2014/main" id="{CAEF2369-F87A-6B1C-4902-AE2B3ADB2F5E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72</a:t>
                </a:r>
              </a:p>
            </p:txBody>
          </p:sp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AFE17E93-5EFA-3027-40BE-955222ACEEE0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81</a:t>
                </a:r>
              </a:p>
            </p:txBody>
          </p:sp>
          <p:sp>
            <p:nvSpPr>
              <p:cNvPr id="705" name="Rectangle 704">
                <a:extLst>
                  <a:ext uri="{FF2B5EF4-FFF2-40B4-BE49-F238E27FC236}">
                    <a16:creationId xmlns:a16="http://schemas.microsoft.com/office/drawing/2014/main" id="{2CCC02FE-CEF8-BCBB-3EBB-87F5066BBD24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82</a:t>
                </a:r>
              </a:p>
            </p:txBody>
          </p: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4139D28D-3313-310C-8F61-9A6442AA157F}"/>
                </a:ext>
              </a:extLst>
            </p:cNvPr>
            <p:cNvGrpSpPr/>
            <p:nvPr/>
          </p:nvGrpSpPr>
          <p:grpSpPr>
            <a:xfrm>
              <a:off x="7663178" y="4457890"/>
              <a:ext cx="1212291" cy="854133"/>
              <a:chOff x="6876666" y="2403471"/>
              <a:chExt cx="1212291" cy="854133"/>
            </a:xfrm>
          </p:grpSpPr>
          <p:sp>
            <p:nvSpPr>
              <p:cNvPr id="698" name="Rectangle 697">
                <a:extLst>
                  <a:ext uri="{FF2B5EF4-FFF2-40B4-BE49-F238E27FC236}">
                    <a16:creationId xmlns:a16="http://schemas.microsoft.com/office/drawing/2014/main" id="{05BFEAD0-7A47-9CE2-860F-26952A997A79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73</a:t>
                </a:r>
              </a:p>
            </p:txBody>
          </p:sp>
          <p:sp>
            <p:nvSpPr>
              <p:cNvPr id="699" name="Rectangle 698">
                <a:extLst>
                  <a:ext uri="{FF2B5EF4-FFF2-40B4-BE49-F238E27FC236}">
                    <a16:creationId xmlns:a16="http://schemas.microsoft.com/office/drawing/2014/main" id="{9A8A5360-EA68-6AA1-4F34-59AA9865AAD1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74</a:t>
                </a:r>
              </a:p>
            </p:txBody>
          </p:sp>
          <p:sp>
            <p:nvSpPr>
              <p:cNvPr id="700" name="Rectangle 699">
                <a:extLst>
                  <a:ext uri="{FF2B5EF4-FFF2-40B4-BE49-F238E27FC236}">
                    <a16:creationId xmlns:a16="http://schemas.microsoft.com/office/drawing/2014/main" id="{E415F491-644C-CE60-8CC6-C9D8ED8899C1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83</a:t>
                </a:r>
              </a:p>
            </p:txBody>
          </p:sp>
          <p:sp>
            <p:nvSpPr>
              <p:cNvPr id="701" name="Rectangle 700">
                <a:extLst>
                  <a:ext uri="{FF2B5EF4-FFF2-40B4-BE49-F238E27FC236}">
                    <a16:creationId xmlns:a16="http://schemas.microsoft.com/office/drawing/2014/main" id="{A502E3FC-826F-A109-1B95-2A4FA8213D38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84</a:t>
                </a:r>
              </a:p>
            </p:txBody>
          </p: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57A33E1A-6FFB-D443-6A26-8062314480AB}"/>
                </a:ext>
              </a:extLst>
            </p:cNvPr>
            <p:cNvGrpSpPr/>
            <p:nvPr/>
          </p:nvGrpSpPr>
          <p:grpSpPr>
            <a:xfrm>
              <a:off x="8862714" y="3602485"/>
              <a:ext cx="1212291" cy="854133"/>
              <a:chOff x="6876666" y="2403471"/>
              <a:chExt cx="1212291" cy="854133"/>
            </a:xfrm>
          </p:grpSpPr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148ABEF2-F48E-B10C-BD86-FB5CFBAA12D7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55</a:t>
                </a:r>
              </a:p>
            </p:txBody>
          </p:sp>
          <p:sp>
            <p:nvSpPr>
              <p:cNvPr id="695" name="Rectangle 694">
                <a:extLst>
                  <a:ext uri="{FF2B5EF4-FFF2-40B4-BE49-F238E27FC236}">
                    <a16:creationId xmlns:a16="http://schemas.microsoft.com/office/drawing/2014/main" id="{3AD433A5-6F16-78CD-C202-1D396A56FEE9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56</a:t>
                </a:r>
              </a:p>
            </p:txBody>
          </p:sp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55AEE85B-01AB-5829-03E0-4F4187C2FFB7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65</a:t>
                </a:r>
              </a:p>
            </p:txBody>
          </p:sp>
          <p:sp>
            <p:nvSpPr>
              <p:cNvPr id="697" name="Rectangle 696">
                <a:extLst>
                  <a:ext uri="{FF2B5EF4-FFF2-40B4-BE49-F238E27FC236}">
                    <a16:creationId xmlns:a16="http://schemas.microsoft.com/office/drawing/2014/main" id="{4449AE32-0EE9-01EE-236C-A16A878732B6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66</a:t>
                </a:r>
              </a:p>
            </p:txBody>
          </p: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D58DE400-7033-2E43-7E4C-ABF9069703EC}"/>
                </a:ext>
              </a:extLst>
            </p:cNvPr>
            <p:cNvGrpSpPr/>
            <p:nvPr/>
          </p:nvGrpSpPr>
          <p:grpSpPr>
            <a:xfrm>
              <a:off x="10072082" y="3602485"/>
              <a:ext cx="1212291" cy="854133"/>
              <a:chOff x="6876666" y="2403471"/>
              <a:chExt cx="1212291" cy="854133"/>
            </a:xfrm>
          </p:grpSpPr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B1AC1A0E-26C7-2A2E-F211-BB74489336A5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57</a:t>
                </a:r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6D12FF28-CC2C-A053-2836-FDE5976888ED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58</a:t>
                </a:r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AAA55176-9F74-5FF3-DCF9-CB1FCFFCA52F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67</a:t>
                </a:r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310C085A-6BC8-B015-D3D9-15C5CBCE67A3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68</a:t>
                </a:r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56C166D6-CFB1-D7F9-CEBC-E608939A5983}"/>
                </a:ext>
              </a:extLst>
            </p:cNvPr>
            <p:cNvGrpSpPr/>
            <p:nvPr/>
          </p:nvGrpSpPr>
          <p:grpSpPr>
            <a:xfrm>
              <a:off x="8862714" y="4457891"/>
              <a:ext cx="1212291" cy="854133"/>
              <a:chOff x="6876666" y="2403471"/>
              <a:chExt cx="1212291" cy="854133"/>
            </a:xfrm>
          </p:grpSpPr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45B43B8B-FDB2-5581-DFD3-52972499D904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75</a:t>
                </a:r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E3EF052D-28A0-032C-69E3-2A686ED66520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76</a:t>
                </a:r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5D0190D1-DE68-5F82-96BD-C1D38598FFAE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85</a:t>
                </a:r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4153D984-69F9-4F7A-B46D-25636DDCFBD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86</a:t>
                </a:r>
              </a:p>
            </p:txBody>
          </p: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F536A130-E82E-A43E-DC75-1BE337FBA4BC}"/>
                </a:ext>
              </a:extLst>
            </p:cNvPr>
            <p:cNvGrpSpPr/>
            <p:nvPr/>
          </p:nvGrpSpPr>
          <p:grpSpPr>
            <a:xfrm>
              <a:off x="10072081" y="4457890"/>
              <a:ext cx="1212291" cy="854133"/>
              <a:chOff x="6876666" y="2403471"/>
              <a:chExt cx="1212291" cy="854133"/>
            </a:xfrm>
          </p:grpSpPr>
          <p:sp>
            <p:nvSpPr>
              <p:cNvPr id="682" name="Rectangle 681">
                <a:extLst>
                  <a:ext uri="{FF2B5EF4-FFF2-40B4-BE49-F238E27FC236}">
                    <a16:creationId xmlns:a16="http://schemas.microsoft.com/office/drawing/2014/main" id="{BD079E4E-7F45-7F02-B74F-8CEE7D214276}"/>
                  </a:ext>
                </a:extLst>
              </p:cNvPr>
              <p:cNvSpPr/>
              <p:nvPr/>
            </p:nvSpPr>
            <p:spPr>
              <a:xfrm>
                <a:off x="6876667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77</a:t>
                </a:r>
              </a:p>
            </p:txBody>
          </p:sp>
          <p:sp>
            <p:nvSpPr>
              <p:cNvPr id="683" name="Rectangle 682">
                <a:extLst>
                  <a:ext uri="{FF2B5EF4-FFF2-40B4-BE49-F238E27FC236}">
                    <a16:creationId xmlns:a16="http://schemas.microsoft.com/office/drawing/2014/main" id="{6CD4E03C-F261-A63B-5D11-4FE12482BA26}"/>
                  </a:ext>
                </a:extLst>
              </p:cNvPr>
              <p:cNvSpPr/>
              <p:nvPr/>
            </p:nvSpPr>
            <p:spPr>
              <a:xfrm>
                <a:off x="7481351" y="2403471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78</a:t>
                </a:r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BFF30D2B-C38C-74B6-65AF-4F8519B6FFE6}"/>
                  </a:ext>
                </a:extLst>
              </p:cNvPr>
              <p:cNvSpPr/>
              <p:nvPr/>
            </p:nvSpPr>
            <p:spPr>
              <a:xfrm>
                <a:off x="6876666" y="2831173"/>
                <a:ext cx="607606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87</a:t>
                </a:r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5DB6EC63-139A-AFBE-6C13-BE5CD97B7F4B}"/>
                  </a:ext>
                </a:extLst>
              </p:cNvPr>
              <p:cNvSpPr/>
              <p:nvPr/>
            </p:nvSpPr>
            <p:spPr>
              <a:xfrm>
                <a:off x="7481350" y="2831173"/>
                <a:ext cx="607607" cy="42643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a</a:t>
                </a:r>
                <a:r>
                  <a:rPr lang="en-US" baseline="-25000"/>
                  <a:t>88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01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9B746-D561-F9E2-B246-42A980CE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Infraestrutura</a:t>
            </a:r>
            <a:r>
              <a:rPr lang="en-US"/>
              <a:t>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Tamanho</a:t>
            </a:r>
            <a:r>
              <a:rPr lang="en-US"/>
              <a:t> dos </a:t>
            </a:r>
            <a:r>
              <a:rPr lang="en-US" err="1"/>
              <a:t>modelos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E482B-7069-E5E2-850F-930BC3596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504335"/>
            <a:ext cx="10706087" cy="1373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200" b="1">
                <a:latin typeface="Aptos"/>
              </a:rPr>
              <a:t>Qual </a:t>
            </a:r>
            <a:r>
              <a:rPr lang="en-US" sz="2200" b="1" err="1">
                <a:latin typeface="Aptos"/>
              </a:rPr>
              <a:t>é</a:t>
            </a:r>
            <a:r>
              <a:rPr lang="en-US" sz="2200" b="1">
                <a:latin typeface="Aptos"/>
              </a:rPr>
              <a:t> o </a:t>
            </a:r>
            <a:r>
              <a:rPr lang="en-US" sz="2200" b="1" err="1">
                <a:latin typeface="Aptos"/>
              </a:rPr>
              <a:t>impacto</a:t>
            </a:r>
            <a:r>
              <a:rPr lang="en-US" sz="2200" b="1">
                <a:latin typeface="Aptos"/>
              </a:rPr>
              <a:t> do </a:t>
            </a:r>
            <a:r>
              <a:rPr lang="en-US" sz="2200" b="1" err="1">
                <a:latin typeface="Aptos"/>
              </a:rPr>
              <a:t>tamanho</a:t>
            </a:r>
            <a:r>
              <a:rPr lang="en-US" sz="2200" b="1">
                <a:latin typeface="Aptos"/>
              </a:rPr>
              <a:t> de um </a:t>
            </a:r>
            <a:r>
              <a:rPr lang="en-US" sz="2200" b="1" err="1">
                <a:latin typeface="Aptos"/>
              </a:rPr>
              <a:t>modelo</a:t>
            </a:r>
            <a:r>
              <a:rPr lang="en-US" sz="2200" b="1">
                <a:latin typeface="Aptos"/>
              </a:rPr>
              <a:t>?</a:t>
            </a:r>
            <a:r>
              <a:rPr lang="en-US" sz="2200">
                <a:latin typeface="Aptos SemiBold"/>
              </a:rPr>
              <a:t> </a:t>
            </a: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en-US" sz="2200"/>
              <a:t>Llama3.1: 405 mil </a:t>
            </a:r>
            <a:r>
              <a:rPr lang="en-US" sz="2200" err="1"/>
              <a:t>milhões</a:t>
            </a:r>
            <a:r>
              <a:rPr lang="en-US" sz="2200"/>
              <a:t> de </a:t>
            </a:r>
            <a:r>
              <a:rPr lang="en-US" sz="2200" err="1"/>
              <a:t>parâmetros</a:t>
            </a:r>
            <a:endParaRPr lang="en-US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Mistral-7B: 7 mil </a:t>
            </a:r>
            <a:r>
              <a:rPr lang="en-US" sz="2200" err="1"/>
              <a:t>milhões</a:t>
            </a:r>
            <a:r>
              <a:rPr lang="en-US" sz="2200"/>
              <a:t> de </a:t>
            </a:r>
            <a:r>
              <a:rPr lang="en-US" sz="2200" err="1"/>
              <a:t>parâmetros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C1289-BA6D-217E-F038-F3E76E3558BB}"/>
              </a:ext>
            </a:extLst>
          </p:cNvPr>
          <p:cNvSpPr txBox="1"/>
          <p:nvPr/>
        </p:nvSpPr>
        <p:spPr>
          <a:xfrm>
            <a:off x="9264352" y="1589827"/>
            <a:ext cx="2412628" cy="1051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buNone/>
            </a:pPr>
            <a:r>
              <a:rPr lang="en-US">
                <a:latin typeface="Aptos Light"/>
              </a:rPr>
              <a:t>ACC nodes:</a:t>
            </a:r>
          </a:p>
          <a:p>
            <a:pPr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ptos Light"/>
              </a:rPr>
              <a:t>  4 x H100 64GB</a:t>
            </a:r>
          </a:p>
          <a:p>
            <a:pPr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ptos Light"/>
              </a:rPr>
              <a:t>  256GB </a:t>
            </a:r>
            <a:r>
              <a:rPr lang="en-US" err="1">
                <a:latin typeface="Aptos Light"/>
              </a:rPr>
              <a:t>vRAM</a:t>
            </a:r>
            <a:r>
              <a:rPr lang="en-US">
                <a:latin typeface="Aptos Light"/>
              </a:rPr>
              <a:t> / node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9E5C5B-6085-5D0B-3D4E-16E42900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BD33F979-3E3F-2EA4-6FB7-74C8B900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786" y="192419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AA6D161D-D45D-7F8F-57DF-7F88896F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182" y="1413430"/>
            <a:ext cx="531283" cy="563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21AD7-8B57-64B8-06EC-BB5239BA845B}"/>
              </a:ext>
            </a:extLst>
          </p:cNvPr>
          <p:cNvSpPr txBox="1"/>
          <p:nvPr/>
        </p:nvSpPr>
        <p:spPr>
          <a:xfrm>
            <a:off x="193261" y="3887304"/>
            <a:ext cx="5041348" cy="1567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>
                <a:solidFill>
                  <a:srgbClr val="000000"/>
                </a:solidFill>
                <a:latin typeface="Aptos Light"/>
              </a:rPr>
              <a:t>Para </a:t>
            </a:r>
            <a:r>
              <a:rPr lang="en-US" sz="2200" err="1">
                <a:solidFill>
                  <a:srgbClr val="000000"/>
                </a:solidFill>
                <a:latin typeface="Aptos Light"/>
              </a:rPr>
              <a:t>parâmetros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 de </a:t>
            </a:r>
            <a:r>
              <a:rPr lang="en-US" sz="2200">
                <a:solidFill>
                  <a:srgbClr val="000000"/>
                </a:solidFill>
                <a:latin typeface="Aptos SemiBold"/>
              </a:rPr>
              <a:t>16 </a:t>
            </a:r>
            <a:r>
              <a:rPr lang="en-US" sz="2200">
                <a:solidFill>
                  <a:srgbClr val="000000"/>
                </a:solidFill>
                <a:latin typeface="Aptos Light"/>
              </a:rPr>
              <a:t>bits (standard):</a:t>
            </a:r>
            <a:endParaRPr lang="en-US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latin typeface="Aptos Light"/>
              </a:rPr>
              <a:t>Llama3.1: 405×16×1.2/8=972GB 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latin typeface="Aptos Light"/>
              </a:rPr>
              <a:t>Mistral-7B: 7×16×1.2/8=16.8GB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2D0E7C-8064-BBC4-4F14-A7B3E1F25A40}"/>
              </a:ext>
            </a:extLst>
          </p:cNvPr>
          <p:cNvSpPr/>
          <p:nvPr/>
        </p:nvSpPr>
        <p:spPr bwMode="auto">
          <a:xfrm>
            <a:off x="2904929" y="3058564"/>
            <a:ext cx="6922396" cy="710336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vRAM</a:t>
            </a:r>
            <a:r>
              <a:rPr lang="en-US" sz="2200">
                <a:latin typeface="Aptos SemiBold"/>
              </a:rPr>
              <a:t> = n</a:t>
            </a:r>
            <a:r>
              <a:rPr lang="en-US" sz="2200" baseline="30000">
                <a:latin typeface="Aptos SemiBold"/>
              </a:rPr>
              <a:t>o </a:t>
            </a:r>
            <a:r>
              <a:rPr lang="en-US" sz="2200">
                <a:latin typeface="Aptos SemiBold"/>
              </a:rPr>
              <a:t>parâmetros × n</a:t>
            </a:r>
            <a:r>
              <a:rPr lang="en-US" sz="2200" baseline="30000">
                <a:latin typeface="Aptos SemiBold"/>
              </a:rPr>
              <a:t>o </a:t>
            </a:r>
            <a:r>
              <a:rPr lang="en-US" sz="2200">
                <a:latin typeface="Aptos SemiBold"/>
              </a:rPr>
              <a:t>bits/</a:t>
            </a:r>
            <a:r>
              <a:rPr lang="en-US" sz="2200" err="1">
                <a:latin typeface="Aptos SemiBold"/>
              </a:rPr>
              <a:t>parâmetro</a:t>
            </a:r>
            <a:r>
              <a:rPr lang="en-US" sz="2200">
                <a:latin typeface="Aptos SemiBold"/>
              </a:rPr>
              <a:t> × 1.2 / 8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21AC8517-0A73-C582-59DE-7EBBC3BC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03" y="506054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9B3E78A6-2E6E-4B9B-AC33-2DECBE0A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03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95E6E40-2D80-5FC9-9318-603865CE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87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CBA39F41-2505-05B5-4D66-89C2C19D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49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3FFA3F74-1EA5-FA1C-F973-2F5934F2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12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DE5E46F5-5940-ECBD-B730-AB7D9465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74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F6007ACA-962F-BB7C-AB30-A58E84D9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36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B68076A0-5ECF-1D52-32E0-893CAD71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20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5E2ABA26-EBAD-D7C2-4EC2-60687BD6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82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06C5D386-C70D-B226-8D3E-77025F6B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45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6DB39FF6-202C-FDBE-2335-8FF23107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07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8FEB500-BAA2-A334-6990-C7E0F8ED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69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9082301A-0975-C5DE-1F1F-106B9F75C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753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9D9D0FA7-EF88-814D-F365-7ECD28CB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315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D481417-60C0-BFC2-100A-B1801D37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78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8983FAB3-EC8F-711C-08B0-AD099EEB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440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974891D4-8634-3E60-6EF6-B77CB275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524" y="454149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AD90D-5362-BA56-DFE6-AA188DCF80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9DFDA46-3F10-C762-30DC-5F70FBC9322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55C2A-6C4D-AEE8-3AFA-CA9223886250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rtl="0" fontAlgn="base"/>
            <a:r>
              <a:rPr lang="es-ES"/>
              <a:t>Agenda</a:t>
            </a:r>
            <a:br>
              <a:rPr lang="es-ES"/>
            </a:br>
            <a:br>
              <a:rPr lang="en-US" sz="2800" b="0"/>
            </a:br>
            <a:br>
              <a:rPr lang="en-US"/>
            </a:br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3AE01-96A1-92B6-CDC1-DE060B21F2DA}"/>
              </a:ext>
            </a:extLst>
          </p:cNvPr>
          <p:cNvSpPr txBox="1"/>
          <p:nvPr/>
        </p:nvSpPr>
        <p:spPr>
          <a:xfrm>
            <a:off x="3168087" y="60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AD41B4-CF76-C991-DD54-1B4FD8D0DA68}"/>
              </a:ext>
            </a:extLst>
          </p:cNvPr>
          <p:cNvSpPr/>
          <p:nvPr/>
        </p:nvSpPr>
        <p:spPr>
          <a:xfrm>
            <a:off x="2904929" y="1799607"/>
            <a:ext cx="6375744" cy="682728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Equipa</a:t>
            </a:r>
            <a:r>
              <a:rPr lang="en-US" sz="2200">
                <a:latin typeface="Aptos SemiBold"/>
              </a:rPr>
              <a:t> de Suporte Técnico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92C0E2-078B-203C-A584-F9CAE4B06F54}"/>
              </a:ext>
            </a:extLst>
          </p:cNvPr>
          <p:cNvSpPr/>
          <p:nvPr/>
        </p:nvSpPr>
        <p:spPr>
          <a:xfrm>
            <a:off x="2904929" y="2791091"/>
            <a:ext cx="6370222" cy="68672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Conceitos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Práticos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Sobre</a:t>
            </a:r>
            <a:r>
              <a:rPr lang="en-US" sz="2200">
                <a:latin typeface="Aptos SemiBold"/>
              </a:rPr>
              <a:t> LLMs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BB524-EF3C-40C3-67C6-98BF7C0E00FF}"/>
              </a:ext>
            </a:extLst>
          </p:cNvPr>
          <p:cNvSpPr/>
          <p:nvPr/>
        </p:nvSpPr>
        <p:spPr>
          <a:xfrm>
            <a:off x="2901170" y="3782575"/>
            <a:ext cx="6375745" cy="684935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HPC e </a:t>
            </a:r>
            <a:r>
              <a:rPr lang="en-US" sz="2200" err="1">
                <a:latin typeface="Aptos SemiBold"/>
              </a:rPr>
              <a:t>Infraestrutura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Computacional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E24F8D-2FBF-84AF-CE66-3801F3561097}"/>
              </a:ext>
            </a:extLst>
          </p:cNvPr>
          <p:cNvSpPr/>
          <p:nvPr/>
        </p:nvSpPr>
        <p:spPr>
          <a:xfrm>
            <a:off x="2910449" y="4774059"/>
            <a:ext cx="6370222" cy="690456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i="1">
                <a:latin typeface="Aptos SemiBold"/>
              </a:rPr>
              <a:t>Hands-on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3F072-CC37-8FA1-0C33-BD8DFAECC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977DD-8DDE-D793-33C7-E0DBFB43A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>
                <a:latin typeface="Aptos" panose="020B0004020202020204" pitchFamily="34" charset="0"/>
              </a:rPr>
              <a:t>2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AD6A-8C1D-335A-D341-F0CA31CA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A0E4-A04C-DB18-59B1-E2DCCFB5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A9BD-C215-8949-F199-5E713E1C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38" y="1411356"/>
            <a:ext cx="10739217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 err="1">
                <a:latin typeface="Aptos SemiBold"/>
              </a:rPr>
              <a:t>Memória</a:t>
            </a:r>
            <a:r>
              <a:rPr lang="en-US" sz="2400">
                <a:latin typeface="Aptos SemiBold"/>
              </a:rPr>
              <a:t> (</a:t>
            </a:r>
            <a:r>
              <a:rPr lang="en-US" sz="2400" err="1">
                <a:latin typeface="Aptos SemiBold"/>
              </a:rPr>
              <a:t>vRAM</a:t>
            </a:r>
            <a:r>
              <a:rPr lang="en-US" sz="2400">
                <a:latin typeface="Aptos SemiBold"/>
              </a:rPr>
              <a:t>) </a:t>
            </a:r>
            <a:r>
              <a:rPr lang="en-US" sz="2400" err="1">
                <a:latin typeface="Aptos SemiBold"/>
              </a:rPr>
              <a:t>por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modelo</a:t>
            </a:r>
            <a:endParaRPr lang="en-US" err="1">
              <a:latin typeface="Aptos SemiBold"/>
            </a:endParaRPr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524BAB-B3A4-0116-0843-D9C447576CF0}"/>
                  </a:ext>
                </a:extLst>
              </p:cNvPr>
              <p:cNvSpPr txBox="1"/>
              <p:nvPr/>
            </p:nvSpPr>
            <p:spPr>
              <a:xfrm>
                <a:off x="5735960" y="1343372"/>
                <a:ext cx="6104466" cy="369332"/>
              </a:xfrm>
              <a:prstGeom prst="rect">
                <a:avLst/>
              </a:prstGeom>
              <a:solidFill>
                <a:srgbClr val="1C3076"/>
              </a:solidFill>
              <a:ln>
                <a:solidFill>
                  <a:srgbClr val="1C307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𝑣𝑅𝐴𝑀</m:t>
                      </m:r>
                      <m:r>
                        <a:rPr lang="en-US" sz="1800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𝑃𝑎𝑟𝑎𝑚𝑒𝑡𝑒𝑟𝑠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en-US" sz="1800" i="1" u="none" strike="noStrike" dirty="0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</a:rPr>
                        <m:t>/8 × 1.2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524BAB-B3A4-0116-0843-D9C44757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1343372"/>
                <a:ext cx="6104466" cy="369332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solidFill>
                  <a:srgbClr val="1C307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322296-9B28-40DC-807F-D17D25588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461098"/>
              </p:ext>
            </p:extLst>
          </p:nvPr>
        </p:nvGraphicFramePr>
        <p:xfrm>
          <a:off x="109491" y="2014450"/>
          <a:ext cx="5325683" cy="3649241"/>
        </p:xfrm>
        <a:graphic>
          <a:graphicData uri="http://schemas.openxmlformats.org/drawingml/2006/table">
            <a:tbl>
              <a:tblPr firstRow="1" bandRow="1">
                <a:tableStyleId>{973FE64D-C8F0-0AB8-4001-B127894EBE74}</a:tableStyleId>
              </a:tblPr>
              <a:tblGrid>
                <a:gridCol w="2951702">
                  <a:extLst>
                    <a:ext uri="{9D8B030D-6E8A-4147-A177-3AD203B41FA5}">
                      <a16:colId xmlns:a16="http://schemas.microsoft.com/office/drawing/2014/main" val="1301650857"/>
                    </a:ext>
                  </a:extLst>
                </a:gridCol>
                <a:gridCol w="1352340">
                  <a:extLst>
                    <a:ext uri="{9D8B030D-6E8A-4147-A177-3AD203B41FA5}">
                      <a16:colId xmlns:a16="http://schemas.microsoft.com/office/drawing/2014/main" val="261501204"/>
                    </a:ext>
                  </a:extLst>
                </a:gridCol>
                <a:gridCol w="1021641">
                  <a:extLst>
                    <a:ext uri="{9D8B030D-6E8A-4147-A177-3AD203B41FA5}">
                      <a16:colId xmlns:a16="http://schemas.microsoft.com/office/drawing/2014/main" val="968560454"/>
                    </a:ext>
                  </a:extLst>
                </a:gridCol>
              </a:tblGrid>
              <a:tr h="70812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Modelo</a:t>
                      </a:r>
                      <a:endParaRPr lang="en-US" sz="1600">
                        <a:effectLst/>
                        <a:latin typeface="Aptos SemiBold"/>
                      </a:endParaRPr>
                    </a:p>
                  </a:txBody>
                  <a:tcPr marL="104775" marR="180975" marT="104775" marB="10477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0" i="0" u="none" strike="noStrike" err="1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Parâmetros</a:t>
                      </a:r>
                      <a:endParaRPr lang="en-US" sz="1600">
                        <a:effectLst/>
                        <a:latin typeface="Aptos SemiBold"/>
                      </a:endParaRPr>
                    </a:p>
                  </a:txBody>
                  <a:tcPr marL="104775" marR="180975" marT="104775" marB="10477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0" i="0" u="none" strike="noStrike" err="1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vRAM</a:t>
                      </a:r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ptos SemiBold"/>
                        </a:rPr>
                        <a:t> (bf16)</a:t>
                      </a:r>
                      <a:endParaRPr lang="en-US" sz="1600">
                        <a:effectLst/>
                        <a:latin typeface="Aptos SemiBold"/>
                      </a:endParaRPr>
                    </a:p>
                  </a:txBody>
                  <a:tcPr marL="104775" marR="180975" marT="104775" marB="104775" anchor="ctr">
                    <a:solidFill>
                      <a:srgbClr val="1C3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81993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Mistral-7B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7B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17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884042391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DeepSeek-R1-Distill-Qwen-14B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14B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34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80315176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Qwen3-32B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32B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77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67561398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LLama-3.1-70B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70B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168 GB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68191428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Qwen3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235B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564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377523880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Llama-3.1-405B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405B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972 GB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314226598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DeepSeek-R1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671B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1.57 TB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074739699"/>
                  </a:ext>
                </a:extLst>
              </a:tr>
              <a:tr h="36764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Mistral Large 3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Light"/>
                        </a:rPr>
                        <a:t>675B</a:t>
                      </a:r>
                      <a:endParaRPr lang="en-US" sz="1600">
                        <a:effectLst/>
                        <a:latin typeface="Aptos Light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1.58 TB</a:t>
                      </a:r>
                      <a:endParaRPr lang="en-US" sz="1600" b="1"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995019955"/>
                  </a:ext>
                </a:extLst>
              </a:tr>
            </a:tbl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9B1E4C-8DA0-1E84-CEBF-967E01A97406}"/>
              </a:ext>
            </a:extLst>
          </p:cNvPr>
          <p:cNvSpPr/>
          <p:nvPr/>
        </p:nvSpPr>
        <p:spPr>
          <a:xfrm>
            <a:off x="5648834" y="2753360"/>
            <a:ext cx="1465298" cy="691888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 Light"/>
              </a:rPr>
              <a:t>Single GPU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81B36C-0F5F-3CB5-9104-197511AFFB42}"/>
              </a:ext>
            </a:extLst>
          </p:cNvPr>
          <p:cNvSpPr/>
          <p:nvPr/>
        </p:nvSpPr>
        <p:spPr>
          <a:xfrm>
            <a:off x="5648834" y="3476903"/>
            <a:ext cx="1465298" cy="68782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 Light"/>
              </a:rPr>
              <a:t>Single Node</a:t>
            </a:r>
          </a:p>
          <a:p>
            <a:pPr algn="ctr"/>
            <a:r>
              <a:rPr lang="en-US">
                <a:latin typeface="Aptos Light"/>
              </a:rPr>
              <a:t>Multi GPU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3704F02-D1B6-093F-CCD8-7EE3FD76F487}"/>
              </a:ext>
            </a:extLst>
          </p:cNvPr>
          <p:cNvSpPr/>
          <p:nvPr/>
        </p:nvSpPr>
        <p:spPr>
          <a:xfrm>
            <a:off x="5648834" y="4202620"/>
            <a:ext cx="1465298" cy="1470144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ptos Light"/>
              </a:rPr>
              <a:t>Multi Node Multi GPU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E443DF3-0461-EE09-FCED-4313F697C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04" y="3083351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060ACDD-1FA3-CC68-CC97-7040EC4CC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CC7DCCE-A786-362B-5D80-EDA8A1DE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46" y="381487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C26CEA6-C077-032C-7F53-D237BA51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45" y="3524583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D3ACB31-44B2-CB42-395F-9C86EECF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7" y="4612066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B9BA4E3-AC6A-A704-95C1-F6AD6ED6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6" y="432177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47C31AD9-E40E-BD3B-93E4-320065FF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9" y="462113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7AE75C54-F6D7-EE61-251A-BEA8ACF4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8" y="433085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3248C133-849A-62E5-275D-2441DC68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6" y="5219851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1DD85711-D827-8C7F-0A90-2FC65AE66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15" y="492956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E03AC71C-E41E-5BF5-8DEC-F5177C42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8" y="522892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D83AE057-C89C-5B15-79C6-FF34FB6D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7" y="493863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D2AE5CDE-C537-4DB7-20C4-965CAC290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899" y="2809664"/>
            <a:ext cx="531283" cy="563033"/>
          </a:xfrm>
          <a:prstGeom prst="rect">
            <a:avLst/>
          </a:prstGeom>
        </p:spPr>
      </p:pic>
      <p:pic>
        <p:nvPicPr>
          <p:cNvPr id="19" name="Picture 18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94F76EEA-5316-F70A-D4FD-EAE598A6E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059" y="3522134"/>
            <a:ext cx="531283" cy="563033"/>
          </a:xfrm>
          <a:prstGeom prst="rect">
            <a:avLst/>
          </a:prstGeom>
        </p:spPr>
      </p:pic>
      <p:pic>
        <p:nvPicPr>
          <p:cNvPr id="20" name="Picture 19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7A1B67C2-1355-BFEF-19B8-A33D0980D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642" y="4366683"/>
            <a:ext cx="531283" cy="563033"/>
          </a:xfrm>
          <a:prstGeom prst="rect">
            <a:avLst/>
          </a:prstGeom>
        </p:spPr>
      </p:pic>
      <p:pic>
        <p:nvPicPr>
          <p:cNvPr id="21" name="Picture 20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4FD44327-A76B-D4BB-E33D-EFC9904E5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641" y="4991099"/>
            <a:ext cx="531283" cy="563033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99FA394-0793-CC2E-27B9-5959F2B4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84" y="3798903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DAFF27-8E25-4963-F918-36A5E3BE637C}"/>
              </a:ext>
            </a:extLst>
          </p:cNvPr>
          <p:cNvSpPr txBox="1"/>
          <p:nvPr/>
        </p:nvSpPr>
        <p:spPr>
          <a:xfrm>
            <a:off x="8990032" y="1904787"/>
            <a:ext cx="2412628" cy="1051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buNone/>
            </a:pPr>
            <a:r>
              <a:rPr lang="en-US">
                <a:latin typeface="Aptos Light"/>
              </a:rPr>
              <a:t>ACC nodes:</a:t>
            </a:r>
          </a:p>
          <a:p>
            <a:pPr rtl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ptos Light"/>
              </a:rPr>
              <a:t> 4 x H100 64GB</a:t>
            </a:r>
          </a:p>
          <a:p>
            <a:pPr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ptos Light"/>
              </a:rPr>
              <a:t> 256GB </a:t>
            </a:r>
            <a:r>
              <a:rPr lang="en-US" err="1">
                <a:latin typeface="Aptos Light"/>
              </a:rPr>
              <a:t>vRAM</a:t>
            </a:r>
            <a:r>
              <a:rPr lang="en-US">
                <a:latin typeface="Aptos Light"/>
              </a:rPr>
              <a:t> / node</a:t>
            </a: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318296A7-B971-55D1-3BAC-2F7D71B2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6" y="462222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4B9FA4E9-DF54-71B4-6142-9B85D67E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5" y="433193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4392B1F7-288C-7292-3AF7-7225277E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8" y="463129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5D78026E-7992-6364-B0B4-3DB70F65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7" y="434100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60611F61-47C1-655A-6860-3E529603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5" y="5230010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9311A807-9B37-E4E9-2E37-33612CA9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35" y="493972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232BE140-C110-352C-3036-1F7E5CF4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7" y="523908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50F0ECB2-7856-6629-8A69-24000533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77" y="494879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CE5114DA-2D86-DF3C-FF5E-5FE5332D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162" y="4376842"/>
            <a:ext cx="531283" cy="563033"/>
          </a:xfrm>
          <a:prstGeom prst="rect">
            <a:avLst/>
          </a:prstGeom>
        </p:spPr>
      </p:pic>
      <p:pic>
        <p:nvPicPr>
          <p:cNvPr id="55" name="Picture 54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15A3AE10-93C4-44C5-22A2-1910794FB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161" y="5001258"/>
            <a:ext cx="531283" cy="563033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A8809743-B166-80A0-1F18-A6EBC831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465270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48ABC05A-AE46-86F1-6B9E-8D5424CD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436241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043F6743-1752-2426-934D-AA3DA3C36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466177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32CC9FC4-C2F9-28C0-78EF-A72DFFCD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437148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F0C2D52C-A411-66B9-311A-5C97A0A7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526048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DF882579-682C-5DFE-9983-B2A07B35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35" y="4970204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53973785-C456-F78C-D640-A0C536E5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526956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88A6886-1A94-22A1-016D-750F7B7B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77" y="4979273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049624D7-8FFB-DA08-EA3A-A6EB9A79B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362" y="4407322"/>
            <a:ext cx="531283" cy="563033"/>
          </a:xfrm>
          <a:prstGeom prst="rect">
            <a:avLst/>
          </a:prstGeom>
        </p:spPr>
      </p:pic>
      <p:pic>
        <p:nvPicPr>
          <p:cNvPr id="65" name="Picture 64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0809C4F7-74E3-7BAA-ABD4-49A7D68B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361" y="5031737"/>
            <a:ext cx="531283" cy="563033"/>
          </a:xfrm>
          <a:prstGeom prst="rect">
            <a:avLst/>
          </a:prstGeom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FC3A92EA-BEC1-EB4C-ED47-209750C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15" y="528080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EA9165AB-1513-1053-D5DB-2EF43623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757" y="5289882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44F66A59-E81D-A8DF-E882-DF8DC0A48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9241" y="5052056"/>
            <a:ext cx="531283" cy="56303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B9BF515-7E8C-1447-80FE-EBE1499B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35" y="2234625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9452E39-1B7D-7150-9CB3-42273FC2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35" y="194433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3EA5DE8-D13C-6318-5589-1D18D7C7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277" y="2243697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58F3B61-B687-B728-F164-B6F6ED6B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277" y="1953409"/>
            <a:ext cx="371026" cy="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ue line drawing of a computer&#10;&#10;AI-generated content may be incorrect.">
            <a:extLst>
              <a:ext uri="{FF2B5EF4-FFF2-40B4-BE49-F238E27FC236}">
                <a16:creationId xmlns:a16="http://schemas.microsoft.com/office/drawing/2014/main" id="{8F9E4608-7A54-2F7A-D230-F592576E4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4762" y="1989242"/>
            <a:ext cx="531283" cy="563033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32792E7-09DA-D2EE-E306-1D7C5B7349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6772-AF08-2473-99BE-CC93E8C6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Infraestrutura </a:t>
            </a:r>
            <a:r>
              <a:rPr lang="en-US" err="1"/>
              <a:t>Computacional</a:t>
            </a:r>
            <a:r>
              <a:rPr lang="en-US"/>
              <a:t>: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Desafios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08879-01FD-5FF1-99FC-2840BDDC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04335"/>
            <a:ext cx="10595201" cy="41307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/>
            <a:r>
              <a:rPr lang="en-US" sz="2400" b="1">
                <a:latin typeface="Aptos"/>
              </a:rPr>
              <a:t>É </a:t>
            </a:r>
            <a:r>
              <a:rPr lang="en-US" sz="2400" b="1" err="1">
                <a:latin typeface="Aptos"/>
              </a:rPr>
              <a:t>possível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pensar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em</a:t>
            </a:r>
            <a:r>
              <a:rPr lang="en-US" sz="2400" b="1">
                <a:latin typeface="Aptos"/>
              </a:rPr>
              <a:t> ter algo </a:t>
            </a:r>
            <a:r>
              <a:rPr lang="en-US" sz="2400" b="1" err="1">
                <a:latin typeface="Aptos"/>
              </a:rPr>
              <a:t>localmente</a:t>
            </a:r>
            <a:r>
              <a:rPr lang="en-US" sz="2400" b="1">
                <a:latin typeface="Aptos"/>
              </a:rPr>
              <a:t> (</a:t>
            </a:r>
            <a:r>
              <a:rPr lang="en-US" sz="2400" b="1" err="1">
                <a:latin typeface="Aptos"/>
              </a:rPr>
              <a:t>em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cada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empresa</a:t>
            </a:r>
            <a:r>
              <a:rPr lang="en-US" sz="2400" b="1">
                <a:latin typeface="Aptos"/>
              </a:rPr>
              <a:t>)?</a:t>
            </a:r>
            <a:endParaRPr lang="en-US"/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Modelos</a:t>
            </a:r>
            <a:r>
              <a:rPr lang="en-US" sz="2200"/>
              <a:t> </a:t>
            </a:r>
            <a:r>
              <a:rPr lang="en-US" sz="2200" err="1"/>
              <a:t>maiores</a:t>
            </a:r>
            <a:r>
              <a:rPr lang="en-US" sz="2200"/>
              <a:t> </a:t>
            </a:r>
            <a:r>
              <a:rPr lang="en-US" sz="2200" err="1"/>
              <a:t>necessitam</a:t>
            </a:r>
            <a:r>
              <a:rPr lang="en-US" sz="2200"/>
              <a:t> de </a:t>
            </a:r>
            <a:r>
              <a:rPr lang="en-US" sz="2200" err="1"/>
              <a:t>infraestrutura</a:t>
            </a:r>
            <a:r>
              <a:rPr lang="en-US" sz="2200"/>
              <a:t> </a:t>
            </a:r>
            <a:r>
              <a:rPr lang="en-US" sz="2200" err="1"/>
              <a:t>complexa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Treinos</a:t>
            </a:r>
            <a:r>
              <a:rPr lang="en-US" sz="2200"/>
              <a:t> </a:t>
            </a:r>
            <a:r>
              <a:rPr lang="en-US" sz="2200" err="1"/>
              <a:t>beneficiam</a:t>
            </a:r>
            <a:r>
              <a:rPr lang="en-US" sz="2200"/>
              <a:t> de </a:t>
            </a:r>
            <a:r>
              <a:rPr lang="en-US" sz="2200" err="1"/>
              <a:t>sistema</a:t>
            </a:r>
            <a:r>
              <a:rPr lang="en-US" sz="2200"/>
              <a:t> cloud/HPC (</a:t>
            </a:r>
            <a:r>
              <a:rPr lang="en-US" sz="2200" err="1"/>
              <a:t>não</a:t>
            </a:r>
            <a:r>
              <a:rPr lang="en-US" sz="2200"/>
              <a:t> </a:t>
            </a:r>
            <a:r>
              <a:rPr lang="en-US" sz="2200" err="1"/>
              <a:t>escala</a:t>
            </a:r>
            <a:r>
              <a:rPr lang="en-US" sz="2200"/>
              <a:t> com nº </a:t>
            </a:r>
            <a:r>
              <a:rPr lang="en-US" sz="2200" err="1"/>
              <a:t>utilizadores</a:t>
            </a:r>
            <a:r>
              <a:rPr lang="en-US" sz="2200"/>
              <a:t>)</a:t>
            </a:r>
          </a:p>
          <a:p>
            <a:pPr rtl="0" fontAlgn="base"/>
            <a:endParaRPr lang="en-US" sz="2400" b="1">
              <a:latin typeface="Aptos"/>
            </a:endParaRPr>
          </a:p>
          <a:p>
            <a:r>
              <a:rPr lang="en-US" sz="2400" b="1" err="1">
                <a:latin typeface="Aptos"/>
              </a:rPr>
              <a:t>Infraestrutura</a:t>
            </a:r>
            <a:r>
              <a:rPr lang="en-US" sz="2400" b="1">
                <a:latin typeface="Aptos"/>
              </a:rPr>
              <a:t> (fora GPU)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Armazenamento</a:t>
            </a:r>
            <a:endParaRPr lang="en-US" sz="2200"/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/>
              <a:t>Networking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/>
              <a:t>Energia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2200" err="1"/>
              <a:t>Arrefecimento</a:t>
            </a:r>
            <a:endParaRPr lang="en-US" sz="2200"/>
          </a:p>
          <a:p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445A7E9-102D-8D1C-3AD3-2B1DFADA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88" y="3426823"/>
            <a:ext cx="5655628" cy="21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38ACB1-31E0-B2B4-07F8-D3DCBAE7C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53142-C2E5-0D57-4A77-03B48D6CE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53D53-BBEE-2903-3C14-2C85619C1F4B}"/>
              </a:ext>
            </a:extLst>
          </p:cNvPr>
          <p:cNvSpPr/>
          <p:nvPr/>
        </p:nvSpPr>
        <p:spPr>
          <a:xfrm>
            <a:off x="107513" y="2998423"/>
            <a:ext cx="4431934" cy="2616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C42A3-B788-18C7-1FFE-CD54DF8FB864}"/>
              </a:ext>
            </a:extLst>
          </p:cNvPr>
          <p:cNvSpPr txBox="1"/>
          <p:nvPr/>
        </p:nvSpPr>
        <p:spPr>
          <a:xfrm>
            <a:off x="4900448" y="3113690"/>
            <a:ext cx="6096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latin typeface="Aptos ExtraBold"/>
              </a:rPr>
              <a:t>Marenostrum</a:t>
            </a:r>
            <a:r>
              <a:rPr lang="en-US" sz="1400">
                <a:latin typeface="Aptos ExtraBold"/>
              </a:rPr>
              <a:t> 5, Barcelona</a:t>
            </a:r>
          </a:p>
        </p:txBody>
      </p:sp>
    </p:spTree>
    <p:extLst>
      <p:ext uri="{BB962C8B-B14F-4D97-AF65-F5344CB8AC3E}">
        <p14:creationId xmlns:p14="http://schemas.microsoft.com/office/powerpoint/2010/main" val="30918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296E7-9F4F-2A99-EA85-42D1615A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72F5-4BDB-14E5-A1F8-DA7C8AC5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Infraestrutura</a:t>
            </a:r>
            <a:r>
              <a:rPr lang="en-US"/>
              <a:t> </a:t>
            </a:r>
            <a:r>
              <a:rPr lang="en-US" err="1"/>
              <a:t>Computacional</a:t>
            </a:r>
            <a:r>
              <a:rPr lang="en-US"/>
              <a:t>: Mare Nostrum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1B5723-F652-D9E1-3C58-F3F273319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8" name="Picture 4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8A92685C-2C1D-1DE9-AB0D-EC15DB68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4" y="1359302"/>
            <a:ext cx="837987" cy="7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lose up of a computer&#10;&#10;AI-generated content may be incorrect.">
            <a:extLst>
              <a:ext uri="{FF2B5EF4-FFF2-40B4-BE49-F238E27FC236}">
                <a16:creationId xmlns:a16="http://schemas.microsoft.com/office/drawing/2014/main" id="{E9F70F34-44FD-EDB2-12C3-29A5D350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679" y="1578325"/>
            <a:ext cx="552450" cy="714375"/>
          </a:xfrm>
          <a:prstGeom prst="rect">
            <a:avLst/>
          </a:prstGeom>
        </p:spPr>
      </p:pic>
      <p:pic>
        <p:nvPicPr>
          <p:cNvPr id="20" name="Picture 19" descr="A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C1CA5633-4D6F-95BF-62C6-E8C2F2D51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579" y="1321109"/>
            <a:ext cx="1228725" cy="12287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2FAF3A-FD88-7C52-F33B-B0CB8F672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2CE34-4FFD-E976-A30A-285D645470F4}"/>
              </a:ext>
            </a:extLst>
          </p:cNvPr>
          <p:cNvSpPr txBox="1"/>
          <p:nvPr/>
        </p:nvSpPr>
        <p:spPr>
          <a:xfrm>
            <a:off x="1115949" y="1489359"/>
            <a:ext cx="4171672" cy="23955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err="1">
                <a:solidFill>
                  <a:srgbClr val="000000"/>
                </a:solidFill>
                <a:latin typeface="Aptos"/>
              </a:rPr>
              <a:t>Partição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acelerada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GPU 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(ACC)</a:t>
            </a:r>
            <a:endParaRPr lang="en-US" sz="2200" b="1"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1120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Aptos"/>
              </a:rPr>
              <a:t>nós</a:t>
            </a:r>
            <a:endParaRPr lang="en-US" sz="2000" b="0" i="0" u="none" strike="noStrike">
              <a:solidFill>
                <a:srgbClr val="4472C4"/>
              </a:solidFill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2 x Intel </a:t>
            </a:r>
            <a:r>
              <a:rPr lang="en-US" sz="2000">
                <a:solidFill>
                  <a:srgbClr val="000000"/>
                </a:solidFill>
                <a:latin typeface="Aptos"/>
              </a:rPr>
              <a:t>Sap.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 Rapids 8460Y+ (40 cores)</a:t>
            </a:r>
            <a:endParaRPr lang="en-US" sz="2000" b="0" i="0" u="none" strike="noStrike">
              <a:solidFill>
                <a:srgbClr val="4472C4"/>
              </a:solidFill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Aptos"/>
              </a:rPr>
              <a:t>512 GB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Aptos"/>
              </a:rPr>
              <a:t>memória</a:t>
            </a:r>
            <a:endParaRPr lang="en-US" sz="2000" b="0" i="0" u="none" strike="noStrike">
              <a:solidFill>
                <a:srgbClr val="4472C4"/>
              </a:solidFill>
              <a:effectLst/>
              <a:latin typeface="Aptos"/>
            </a:endParaRPr>
          </a:p>
          <a:p>
            <a:pPr marL="628650" indent="-285750" rtl="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1C3076"/>
                </a:solidFill>
                <a:effectLst/>
                <a:latin typeface="Aptos"/>
              </a:rPr>
              <a:t>4 x NVIDIA H100 64 GB</a:t>
            </a:r>
          </a:p>
        </p:txBody>
      </p:sp>
      <p:graphicFrame>
        <p:nvGraphicFramePr>
          <p:cNvPr id="18" name="Google Shape;76;p15">
            <a:extLst>
              <a:ext uri="{FF2B5EF4-FFF2-40B4-BE49-F238E27FC236}">
                <a16:creationId xmlns:a16="http://schemas.microsoft.com/office/drawing/2014/main" id="{9567E168-0E03-1056-5462-CB5AF2A1E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081026"/>
              </p:ext>
            </p:extLst>
          </p:nvPr>
        </p:nvGraphicFramePr>
        <p:xfrm>
          <a:off x="4945062" y="2325688"/>
          <a:ext cx="6599954" cy="2804927"/>
        </p:xfrm>
        <a:graphic>
          <a:graphicData uri="http://schemas.openxmlformats.org/drawingml/2006/table">
            <a:tbl>
              <a:tblPr firstRow="1" bandRow="1">
                <a:tableStyleId>{973FE64D-C8F0-0AB8-4001-B127894EBE74}</a:tableStyleId>
              </a:tblPr>
              <a:tblGrid>
                <a:gridCol w="203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559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endParaRPr lang="es-ES" sz="2400" b="0" u="none" strike="noStrike" cap="none" spc="60">
                        <a:solidFill>
                          <a:schemeClr val="bg1"/>
                        </a:solidFill>
                        <a:latin typeface="Aptos"/>
                        <a:ea typeface="Source Sans Pro"/>
                        <a:cs typeface="Calibri"/>
                      </a:endParaRPr>
                    </a:p>
                  </a:txBody>
                  <a:tcPr marL="103469" marR="176341" marT="109205" marB="109205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es-ES" sz="2000" b="0" u="none" strike="noStrike" cap="none" spc="60">
                          <a:solidFill>
                            <a:schemeClr val="bg1"/>
                          </a:solidFill>
                          <a:latin typeface="Aptos"/>
                          <a:ea typeface="Source Sans Pro"/>
                          <a:cs typeface="Calibri"/>
                        </a:rPr>
                        <a:t>NVIDIA H100 (GPU)</a:t>
                      </a:r>
                    </a:p>
                  </a:txBody>
                  <a:tcPr marL="103469" marR="176341" marT="109205" marB="109205" anchor="ctr">
                    <a:lnL w="0">
                      <a:noFill/>
                    </a:lnL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s-ES" sz="2000" b="0" u="none" strike="noStrike" cap="none" spc="60">
                          <a:solidFill>
                            <a:schemeClr val="bg1"/>
                          </a:solidFill>
                          <a:latin typeface="Aptos"/>
                          <a:ea typeface="Source Sans Pro"/>
                          <a:cs typeface="Calibri"/>
                        </a:rPr>
                        <a:t>Intel Xeon Platinum 8460Y+ (CPU)</a:t>
                      </a:r>
                    </a:p>
                  </a:txBody>
                  <a:tcPr marL="103469" marR="176341" marT="109205" marB="109205" anchor="ctr">
                    <a:solidFill>
                      <a:srgbClr val="1C3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Cores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lnT w="0">
                      <a:noFill/>
                    </a:lnT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defRPr/>
                      </a:pPr>
                      <a:r>
                        <a:rPr lang="es-ES" sz="2000" b="0" i="0" u="none" strike="noStrike" cap="none" spc="0">
                          <a:solidFill>
                            <a:schemeClr val="tx1"/>
                          </a:solidFill>
                          <a:latin typeface="Aptos"/>
                          <a:ea typeface="Source Sans Pro"/>
                          <a:cs typeface="Calibri"/>
                        </a:rPr>
                        <a:t>14,592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PT" sz="2000" b="0">
                          <a:solidFill>
                            <a:schemeClr val="tx1"/>
                          </a:solidFill>
                          <a:latin typeface="Aptos"/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Memory Bandwidth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3.35 TB/s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307 GB/s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FLOPS (FP64)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34 - 67 TFLOPS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&lt; 3 TFLOPS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8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Memory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>
                    <a:solidFill>
                      <a:srgbClr val="1C3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80 GB (64GB)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 TB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8">
            <a:extLst>
              <a:ext uri="{FF2B5EF4-FFF2-40B4-BE49-F238E27FC236}">
                <a16:creationId xmlns:a16="http://schemas.microsoft.com/office/drawing/2014/main" id="{72769D14-D23E-E7EF-4759-81B4543C5811}"/>
              </a:ext>
            </a:extLst>
          </p:cNvPr>
          <p:cNvSpPr txBox="1"/>
          <p:nvPr/>
        </p:nvSpPr>
        <p:spPr>
          <a:xfrm>
            <a:off x="581732" y="4809327"/>
            <a:ext cx="4160611" cy="851297"/>
          </a:xfrm>
          <a:prstGeom prst="roundRect">
            <a:avLst/>
          </a:prstGeom>
          <a:solidFill>
            <a:srgbClr val="27B0B0"/>
          </a:solidFill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200" b="1" i="1">
                <a:solidFill>
                  <a:schemeClr val="bg1"/>
                </a:solidFill>
                <a:latin typeface="Aptos SemiBold"/>
              </a:rPr>
              <a:t>Upgrade </a:t>
            </a:r>
            <a:r>
              <a:rPr lang="en-US" sz="2200" b="1" i="1" err="1">
                <a:solidFill>
                  <a:schemeClr val="bg1"/>
                </a:solidFill>
                <a:latin typeface="Aptos SemiBold"/>
              </a:rPr>
              <a:t>previsto</a:t>
            </a:r>
            <a:r>
              <a:rPr lang="en-US" sz="2200" b="1" i="1">
                <a:solidFill>
                  <a:schemeClr val="bg1"/>
                </a:solidFill>
                <a:latin typeface="Aptos SemiBold"/>
              </a:rPr>
              <a:t> para final do</a:t>
            </a:r>
          </a:p>
          <a:p>
            <a:pPr algn="ctr">
              <a:buNone/>
            </a:pPr>
            <a:r>
              <a:rPr lang="en-US" sz="2200" b="1" i="1" u="none" strike="noStrike">
                <a:solidFill>
                  <a:schemeClr val="bg1"/>
                </a:solidFill>
                <a:effectLst/>
                <a:latin typeface="Aptos SemiBold"/>
              </a:rPr>
              <a:t>1º </a:t>
            </a:r>
            <a:r>
              <a:rPr lang="en-US" sz="2200" b="1" i="1" u="none" strike="noStrike" err="1">
                <a:solidFill>
                  <a:schemeClr val="bg1"/>
                </a:solidFill>
                <a:effectLst/>
                <a:latin typeface="Aptos SemiBold"/>
              </a:rPr>
              <a:t>Semestre</a:t>
            </a:r>
            <a:r>
              <a:rPr lang="en-US" sz="2200" b="1" i="1" u="none" strike="noStrike">
                <a:solidFill>
                  <a:schemeClr val="bg1"/>
                </a:solidFill>
                <a:effectLst/>
                <a:latin typeface="Aptos SemiBold"/>
              </a:rPr>
              <a:t> 2026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F28B-49A4-1FE1-6727-094357C2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069"/>
            <a:ext cx="12192000" cy="513775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  <a:buFont typeface="Calibri"/>
            </a:pPr>
            <a:r>
              <a:rPr lang="en-GB" kern="1200">
                <a:latin typeface="Calibri" panose="020F0502020204030204" pitchFamily="34" charset="0"/>
                <a:sym typeface="Arial"/>
              </a:rPr>
              <a:t>MareNostrum</a:t>
            </a:r>
            <a:r>
              <a:rPr lang="en-GB" sz="2800">
                <a:solidFill>
                  <a:srgbClr val="002060"/>
                </a:solidFill>
                <a:latin typeface="Arial"/>
                <a:cs typeface="Arial"/>
                <a:sym typeface="Arial"/>
              </a:rPr>
              <a:t> 5, with AI upgrade</a:t>
            </a:r>
          </a:p>
        </p:txBody>
      </p:sp>
      <p:grpSp>
        <p:nvGrpSpPr>
          <p:cNvPr id="3" name="Grupo 464">
            <a:extLst>
              <a:ext uri="{FF2B5EF4-FFF2-40B4-BE49-F238E27FC236}">
                <a16:creationId xmlns:a16="http://schemas.microsoft.com/office/drawing/2014/main" id="{783D679C-CC72-4F51-8B64-3C2A0F4A2EED}"/>
              </a:ext>
            </a:extLst>
          </p:cNvPr>
          <p:cNvGrpSpPr/>
          <p:nvPr/>
        </p:nvGrpSpPr>
        <p:grpSpPr>
          <a:xfrm>
            <a:off x="753367" y="5214676"/>
            <a:ext cx="1701445" cy="1232061"/>
            <a:chOff x="78183" y="0"/>
            <a:chExt cx="1309315" cy="948094"/>
          </a:xfrm>
        </p:grpSpPr>
        <p:cxnSp>
          <p:nvCxnSpPr>
            <p:cNvPr id="63" name="Conector recto de flecha 392">
              <a:extLst>
                <a:ext uri="{FF2B5EF4-FFF2-40B4-BE49-F238E27FC236}">
                  <a16:creationId xmlns:a16="http://schemas.microsoft.com/office/drawing/2014/main" id="{DC730616-8AAD-AEB1-C9B2-D291A8E4A0D8}"/>
                </a:ext>
              </a:extLst>
            </p:cNvPr>
            <p:cNvCxnSpPr/>
            <p:nvPr/>
          </p:nvCxnSpPr>
          <p:spPr>
            <a:xfrm>
              <a:off x="774700" y="323850"/>
              <a:ext cx="612798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64" name="Grupo 395">
              <a:extLst>
                <a:ext uri="{FF2B5EF4-FFF2-40B4-BE49-F238E27FC236}">
                  <a16:creationId xmlns:a16="http://schemas.microsoft.com/office/drawing/2014/main" id="{95D1ADD5-4821-BA92-04D3-29C130C80FC9}"/>
                </a:ext>
              </a:extLst>
            </p:cNvPr>
            <p:cNvGrpSpPr/>
            <p:nvPr/>
          </p:nvGrpSpPr>
          <p:grpSpPr>
            <a:xfrm>
              <a:off x="78183" y="0"/>
              <a:ext cx="1037329" cy="948094"/>
              <a:chOff x="1074946" y="2935014"/>
              <a:chExt cx="1231418" cy="1000275"/>
            </a:xfrm>
          </p:grpSpPr>
          <p:pic>
            <p:nvPicPr>
              <p:cNvPr id="65" name="Imagen 396">
                <a:extLst>
                  <a:ext uri="{FF2B5EF4-FFF2-40B4-BE49-F238E27FC236}">
                    <a16:creationId xmlns:a16="http://schemas.microsoft.com/office/drawing/2014/main" id="{05AECA7A-5364-F741-4765-C62568A8E1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6766" y="2935014"/>
                <a:ext cx="478790" cy="478790"/>
              </a:xfrm>
              <a:prstGeom prst="rect">
                <a:avLst/>
              </a:prstGeom>
            </p:spPr>
          </p:pic>
          <p:sp>
            <p:nvSpPr>
              <p:cNvPr id="66" name="Cuadro de texto 3">
                <a:extLst>
                  <a:ext uri="{FF2B5EF4-FFF2-40B4-BE49-F238E27FC236}">
                    <a16:creationId xmlns:a16="http://schemas.microsoft.com/office/drawing/2014/main" id="{F736A439-FBAF-A682-57E0-CC30495BB8F1}"/>
                  </a:ext>
                </a:extLst>
              </p:cNvPr>
              <p:cNvSpPr txBox="1"/>
              <p:nvPr/>
            </p:nvSpPr>
            <p:spPr>
              <a:xfrm>
                <a:off x="1074946" y="3351392"/>
                <a:ext cx="1231418" cy="58389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lnSpc>
                    <a:spcPct val="105000"/>
                  </a:lnSpc>
                  <a:spcAft>
                    <a:spcPts val="600"/>
                  </a:spcAft>
                  <a:defRPr/>
                </a:pPr>
                <a:r>
                  <a:rPr kumimoji="0" lang="es-E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EuroHPC</a:t>
                </a:r>
                <a:r>
                  <a:rPr kumimoji="0" lang="es-E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kumimoji="0" lang="es-E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Sysadmin</a:t>
                </a:r>
                <a:r>
                  <a:rPr kumimoji="0" lang="es-E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Times New Roman"/>
                  </a:rPr>
                  <a:t> &amp; </a:t>
                </a:r>
                <a:r>
                  <a:rPr lang="es-ES" sz="1000" kern="120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Suporte utilizador</a:t>
                </a:r>
                <a:endParaRPr lang="es-E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4" name="Grupo 467">
            <a:extLst>
              <a:ext uri="{FF2B5EF4-FFF2-40B4-BE49-F238E27FC236}">
                <a16:creationId xmlns:a16="http://schemas.microsoft.com/office/drawing/2014/main" id="{373C76A1-BA87-A09B-B061-C309E3451E0C}"/>
              </a:ext>
            </a:extLst>
          </p:cNvPr>
          <p:cNvGrpSpPr/>
          <p:nvPr/>
        </p:nvGrpSpPr>
        <p:grpSpPr>
          <a:xfrm>
            <a:off x="5355358" y="824659"/>
            <a:ext cx="722042" cy="4172167"/>
            <a:chOff x="0" y="0"/>
            <a:chExt cx="555804" cy="3210898"/>
          </a:xfrm>
        </p:grpSpPr>
        <p:sp>
          <p:nvSpPr>
            <p:cNvPr id="61" name="Rectángulo 259">
              <a:extLst>
                <a:ext uri="{FF2B5EF4-FFF2-40B4-BE49-F238E27FC236}">
                  <a16:creationId xmlns:a16="http://schemas.microsoft.com/office/drawing/2014/main" id="{F941817A-EDE5-C1D2-3510-3800CB73B0CB}"/>
                </a:ext>
              </a:extLst>
            </p:cNvPr>
            <p:cNvSpPr/>
            <p:nvPr/>
          </p:nvSpPr>
          <p:spPr>
            <a:xfrm>
              <a:off x="292100" y="0"/>
              <a:ext cx="263704" cy="3210898"/>
            </a:xfrm>
            <a:prstGeom prst="rect">
              <a:avLst/>
            </a:prstGeom>
            <a:gradFill flip="none" rotWithShape="1">
              <a:gsLst>
                <a:gs pos="33000">
                  <a:schemeClr val="bg1">
                    <a:lumMod val="75000"/>
                  </a:schemeClr>
                </a:gs>
                <a:gs pos="100000">
                  <a:srgbClr val="92D05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Network: Ethernet / Infiniband</a:t>
              </a:r>
              <a:endParaRPr kumimoji="0" lang="en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Rectángulo 408">
              <a:extLst>
                <a:ext uri="{FF2B5EF4-FFF2-40B4-BE49-F238E27FC236}">
                  <a16:creationId xmlns:a16="http://schemas.microsoft.com/office/drawing/2014/main" id="{400D79A0-22B8-2C65-8672-1DF27F0D8527}"/>
                </a:ext>
              </a:extLst>
            </p:cNvPr>
            <p:cNvSpPr/>
            <p:nvPr/>
          </p:nvSpPr>
          <p:spPr>
            <a:xfrm>
              <a:off x="0" y="2108200"/>
              <a:ext cx="263525" cy="1099185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 Infiniband/NVLINK</a:t>
              </a:r>
              <a:endParaRPr kumimoji="0" lang="en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6" name="Rectángulo 292">
            <a:extLst>
              <a:ext uri="{FF2B5EF4-FFF2-40B4-BE49-F238E27FC236}">
                <a16:creationId xmlns:a16="http://schemas.microsoft.com/office/drawing/2014/main" id="{EEEB79E0-C3BA-2228-9682-2CB3280E3A55}"/>
              </a:ext>
            </a:extLst>
          </p:cNvPr>
          <p:cNvSpPr/>
          <p:nvPr/>
        </p:nvSpPr>
        <p:spPr>
          <a:xfrm>
            <a:off x="3585333" y="1237573"/>
            <a:ext cx="1632460" cy="698095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Computação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HPC </a:t>
            </a: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sem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GPU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7" name="Rectángulo 301">
            <a:extLst>
              <a:ext uri="{FF2B5EF4-FFF2-40B4-BE49-F238E27FC236}">
                <a16:creationId xmlns:a16="http://schemas.microsoft.com/office/drawing/2014/main" id="{BAFBE1F3-4810-30BF-BA83-BE4FE3A5C901}"/>
              </a:ext>
            </a:extLst>
          </p:cNvPr>
          <p:cNvSpPr/>
          <p:nvPr/>
        </p:nvSpPr>
        <p:spPr>
          <a:xfrm>
            <a:off x="3573239" y="2801596"/>
            <a:ext cx="1639023" cy="730698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Computação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HPC com GPU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8" name="Rectángulo 309">
            <a:extLst>
              <a:ext uri="{FF2B5EF4-FFF2-40B4-BE49-F238E27FC236}">
                <a16:creationId xmlns:a16="http://schemas.microsoft.com/office/drawing/2014/main" id="{E546068D-EBD3-C6DA-4F81-138667716387}"/>
              </a:ext>
            </a:extLst>
          </p:cNvPr>
          <p:cNvSpPr/>
          <p:nvPr/>
        </p:nvSpPr>
        <p:spPr>
          <a:xfrm>
            <a:off x="3582083" y="1978569"/>
            <a:ext cx="1636306" cy="21691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Data Pre &amp; Post Processing  Nodes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9" name="Rectángulo 362">
            <a:extLst>
              <a:ext uri="{FF2B5EF4-FFF2-40B4-BE49-F238E27FC236}">
                <a16:creationId xmlns:a16="http://schemas.microsoft.com/office/drawing/2014/main" id="{3FEFE6F8-2890-B40C-2BBA-B187661AD2C5}"/>
              </a:ext>
            </a:extLst>
          </p:cNvPr>
          <p:cNvSpPr/>
          <p:nvPr/>
        </p:nvSpPr>
        <p:spPr>
          <a:xfrm>
            <a:off x="3393096" y="867964"/>
            <a:ext cx="1906148" cy="411813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uadro de texto 394">
            <a:extLst>
              <a:ext uri="{FF2B5EF4-FFF2-40B4-BE49-F238E27FC236}">
                <a16:creationId xmlns:a16="http://schemas.microsoft.com/office/drawing/2014/main" id="{32A45231-D689-A3D1-5B50-282FD6C73E2E}"/>
              </a:ext>
            </a:extLst>
          </p:cNvPr>
          <p:cNvSpPr txBox="1"/>
          <p:nvPr/>
        </p:nvSpPr>
        <p:spPr>
          <a:xfrm>
            <a:off x="3350143" y="841162"/>
            <a:ext cx="1618607" cy="3174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 partitions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2" name="Rectángulo 398">
            <a:extLst>
              <a:ext uri="{FF2B5EF4-FFF2-40B4-BE49-F238E27FC236}">
                <a16:creationId xmlns:a16="http://schemas.microsoft.com/office/drawing/2014/main" id="{E9CB4CA1-ADBE-0043-6633-8811B6098145}"/>
              </a:ext>
            </a:extLst>
          </p:cNvPr>
          <p:cNvSpPr/>
          <p:nvPr/>
        </p:nvSpPr>
        <p:spPr>
          <a:xfrm>
            <a:off x="3581196" y="2235735"/>
            <a:ext cx="1633053" cy="24095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NextGen GPP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3" name="Rectángulo 399">
            <a:extLst>
              <a:ext uri="{FF2B5EF4-FFF2-40B4-BE49-F238E27FC236}">
                <a16:creationId xmlns:a16="http://schemas.microsoft.com/office/drawing/2014/main" id="{00BDE747-DBAC-E2DD-1BE9-3459E3C9E4DE}"/>
              </a:ext>
            </a:extLst>
          </p:cNvPr>
          <p:cNvSpPr/>
          <p:nvPr/>
        </p:nvSpPr>
        <p:spPr>
          <a:xfrm>
            <a:off x="3572945" y="2516300"/>
            <a:ext cx="1633053" cy="24755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NextGen ACC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4" name="Rectángulo 410">
            <a:extLst>
              <a:ext uri="{FF2B5EF4-FFF2-40B4-BE49-F238E27FC236}">
                <a16:creationId xmlns:a16="http://schemas.microsoft.com/office/drawing/2014/main" id="{54D35856-CDE9-A72D-04D2-7209B121780D}"/>
              </a:ext>
            </a:extLst>
          </p:cNvPr>
          <p:cNvSpPr/>
          <p:nvPr/>
        </p:nvSpPr>
        <p:spPr>
          <a:xfrm>
            <a:off x="3572945" y="3580797"/>
            <a:ext cx="1638829" cy="53224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Partição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treino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sp>
        <p:nvSpPr>
          <p:cNvPr id="55" name="Rectángulo 411">
            <a:extLst>
              <a:ext uri="{FF2B5EF4-FFF2-40B4-BE49-F238E27FC236}">
                <a16:creationId xmlns:a16="http://schemas.microsoft.com/office/drawing/2014/main" id="{7F1B11CE-CAA3-5FB3-AAF0-DAB905A6AD78}"/>
              </a:ext>
            </a:extLst>
          </p:cNvPr>
          <p:cNvSpPr/>
          <p:nvPr/>
        </p:nvSpPr>
        <p:spPr>
          <a:xfrm>
            <a:off x="3556441" y="4174934"/>
            <a:ext cx="1638829" cy="73029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Partição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200" kern="1200" err="1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inferência</a:t>
            </a:r>
            <a:r>
              <a:rPr lang="en-US" sz="1200" kern="12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grpSp>
        <p:nvGrpSpPr>
          <p:cNvPr id="44" name="Grupo 379">
            <a:extLst>
              <a:ext uri="{FF2B5EF4-FFF2-40B4-BE49-F238E27FC236}">
                <a16:creationId xmlns:a16="http://schemas.microsoft.com/office/drawing/2014/main" id="{DBA06EC8-B14E-5201-2494-0A299A79CCF7}"/>
              </a:ext>
            </a:extLst>
          </p:cNvPr>
          <p:cNvGrpSpPr/>
          <p:nvPr/>
        </p:nvGrpSpPr>
        <p:grpSpPr>
          <a:xfrm>
            <a:off x="2467189" y="5090897"/>
            <a:ext cx="5761484" cy="1371468"/>
            <a:chOff x="2191424" y="2857405"/>
            <a:chExt cx="3825820" cy="910787"/>
          </a:xfrm>
        </p:grpSpPr>
        <p:sp>
          <p:nvSpPr>
            <p:cNvPr id="49" name="Rectángulo 380">
              <a:extLst>
                <a:ext uri="{FF2B5EF4-FFF2-40B4-BE49-F238E27FC236}">
                  <a16:creationId xmlns:a16="http://schemas.microsoft.com/office/drawing/2014/main" id="{CF190475-F969-EE69-6644-39BA6CADF84F}"/>
                </a:ext>
              </a:extLst>
            </p:cNvPr>
            <p:cNvSpPr/>
            <p:nvPr/>
          </p:nvSpPr>
          <p:spPr>
            <a:xfrm>
              <a:off x="2222198" y="2877182"/>
              <a:ext cx="3795046" cy="89101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uadro de texto 394">
              <a:extLst>
                <a:ext uri="{FF2B5EF4-FFF2-40B4-BE49-F238E27FC236}">
                  <a16:creationId xmlns:a16="http://schemas.microsoft.com/office/drawing/2014/main" id="{25C9C244-B446-A964-850F-7FAED2A8E046}"/>
                </a:ext>
              </a:extLst>
            </p:cNvPr>
            <p:cNvSpPr txBox="1"/>
            <p:nvPr/>
          </p:nvSpPr>
          <p:spPr>
            <a:xfrm>
              <a:off x="2191424" y="2857405"/>
              <a:ext cx="1075055" cy="2108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Administrative services</a:t>
              </a:r>
              <a:endParaRPr kumimoji="0" lang="en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5" name="Rectángulo 382">
            <a:extLst>
              <a:ext uri="{FF2B5EF4-FFF2-40B4-BE49-F238E27FC236}">
                <a16:creationId xmlns:a16="http://schemas.microsoft.com/office/drawing/2014/main" id="{D18353E2-59C0-0068-F1A2-C026F0192FD4}"/>
              </a:ext>
            </a:extLst>
          </p:cNvPr>
          <p:cNvSpPr/>
          <p:nvPr/>
        </p:nvSpPr>
        <p:spPr>
          <a:xfrm>
            <a:off x="2692623" y="5486993"/>
            <a:ext cx="1136429" cy="30090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Monit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. HPC</a:t>
            </a:r>
            <a:endParaRPr lang="en-US">
              <a:cs typeface="+mn-cs"/>
            </a:endParaRPr>
          </a:p>
        </p:txBody>
      </p:sp>
      <p:sp>
        <p:nvSpPr>
          <p:cNvPr id="46" name="Rectángulo 383">
            <a:extLst>
              <a:ext uri="{FF2B5EF4-FFF2-40B4-BE49-F238E27FC236}">
                <a16:creationId xmlns:a16="http://schemas.microsoft.com/office/drawing/2014/main" id="{D1FF1B1A-BD59-F2C3-F72D-2D49A954A4C7}"/>
              </a:ext>
            </a:extLst>
          </p:cNvPr>
          <p:cNvSpPr/>
          <p:nvPr/>
        </p:nvSpPr>
        <p:spPr>
          <a:xfrm>
            <a:off x="3906071" y="5486993"/>
            <a:ext cx="1197674" cy="30090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HPC Scheduling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7" name="Rectángulo 384">
            <a:extLst>
              <a:ext uri="{FF2B5EF4-FFF2-40B4-BE49-F238E27FC236}">
                <a16:creationId xmlns:a16="http://schemas.microsoft.com/office/drawing/2014/main" id="{0A655319-4597-6910-3D5D-25D2495F6198}"/>
              </a:ext>
            </a:extLst>
          </p:cNvPr>
          <p:cNvSpPr/>
          <p:nvPr/>
        </p:nvSpPr>
        <p:spPr>
          <a:xfrm>
            <a:off x="5144437" y="5486992"/>
            <a:ext cx="1103543" cy="681011"/>
          </a:xfrm>
          <a:prstGeom prst="rect">
            <a:avLst/>
          </a:prstGeom>
          <a:gradFill>
            <a:gsLst>
              <a:gs pos="33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AdminCluster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8" name="Rectángulo 385">
            <a:extLst>
              <a:ext uri="{FF2B5EF4-FFF2-40B4-BE49-F238E27FC236}">
                <a16:creationId xmlns:a16="http://schemas.microsoft.com/office/drawing/2014/main" id="{CAA27E8B-E114-3EC3-4336-82F1FE9440D5}"/>
              </a:ext>
            </a:extLst>
          </p:cNvPr>
          <p:cNvSpPr/>
          <p:nvPr/>
        </p:nvSpPr>
        <p:spPr>
          <a:xfrm>
            <a:off x="6297624" y="5480705"/>
            <a:ext cx="1435965" cy="28863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HPC Fabric Manager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ángulo 402">
            <a:extLst>
              <a:ext uri="{FF2B5EF4-FFF2-40B4-BE49-F238E27FC236}">
                <a16:creationId xmlns:a16="http://schemas.microsoft.com/office/drawing/2014/main" id="{3E3FA55E-6BA2-0BF7-D183-491C7410881C}"/>
              </a:ext>
            </a:extLst>
          </p:cNvPr>
          <p:cNvSpPr/>
          <p:nvPr/>
        </p:nvSpPr>
        <p:spPr>
          <a:xfrm>
            <a:off x="2698229" y="5874735"/>
            <a:ext cx="1136224" cy="30033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Monitorização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sp>
        <p:nvSpPr>
          <p:cNvPr id="42" name="Rectángulo 403">
            <a:extLst>
              <a:ext uri="{FF2B5EF4-FFF2-40B4-BE49-F238E27FC236}">
                <a16:creationId xmlns:a16="http://schemas.microsoft.com/office/drawing/2014/main" id="{DFE8EAFC-DAFA-1328-22D8-C95EF1F48BA3}"/>
              </a:ext>
            </a:extLst>
          </p:cNvPr>
          <p:cNvSpPr/>
          <p:nvPr/>
        </p:nvSpPr>
        <p:spPr>
          <a:xfrm>
            <a:off x="3902940" y="5874735"/>
            <a:ext cx="1197285" cy="30033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Scheduling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" name="Rectángulo 404">
            <a:extLst>
              <a:ext uri="{FF2B5EF4-FFF2-40B4-BE49-F238E27FC236}">
                <a16:creationId xmlns:a16="http://schemas.microsoft.com/office/drawing/2014/main" id="{15343465-C94A-1AA1-8FB8-78929BBA774D}"/>
              </a:ext>
            </a:extLst>
          </p:cNvPr>
          <p:cNvSpPr/>
          <p:nvPr/>
        </p:nvSpPr>
        <p:spPr>
          <a:xfrm>
            <a:off x="6304111" y="5882986"/>
            <a:ext cx="1435751" cy="28795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Fabric Manager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3" name="Rectángulo 367">
            <a:extLst>
              <a:ext uri="{FF2B5EF4-FFF2-40B4-BE49-F238E27FC236}">
                <a16:creationId xmlns:a16="http://schemas.microsoft.com/office/drawing/2014/main" id="{B204CE70-6047-D3FB-079D-22117B700078}"/>
              </a:ext>
            </a:extLst>
          </p:cNvPr>
          <p:cNvSpPr/>
          <p:nvPr/>
        </p:nvSpPr>
        <p:spPr>
          <a:xfrm>
            <a:off x="1878466" y="1248173"/>
            <a:ext cx="1317652" cy="31893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s-ES" sz="1050" kern="1200" err="1">
                <a:latin typeface="Arial"/>
                <a:ea typeface="Calibri"/>
                <a:cs typeface="Times New Roman"/>
              </a:rPr>
              <a:t>Nós</a:t>
            </a:r>
            <a:r>
              <a:rPr lang="es-ES" sz="1050" kern="1200">
                <a:latin typeface="Arial"/>
                <a:ea typeface="Calibri"/>
                <a:cs typeface="Times New Roman"/>
              </a:rPr>
              <a:t> </a:t>
            </a:r>
            <a:r>
              <a:rPr lang="es-ES" sz="1050" kern="1200" err="1">
                <a:latin typeface="Arial"/>
                <a:ea typeface="Calibri"/>
                <a:cs typeface="Times New Roman"/>
              </a:rPr>
              <a:t>login</a:t>
            </a:r>
            <a:r>
              <a:rPr lang="es-ES" sz="1050" kern="1200">
                <a:latin typeface="Arial"/>
                <a:ea typeface="Calibri"/>
                <a:cs typeface="Times New Roman"/>
              </a:rPr>
              <a:t> HPC</a:t>
            </a:r>
          </a:p>
        </p:txBody>
      </p:sp>
      <p:sp>
        <p:nvSpPr>
          <p:cNvPr id="34" name="Rectángulo 368">
            <a:extLst>
              <a:ext uri="{FF2B5EF4-FFF2-40B4-BE49-F238E27FC236}">
                <a16:creationId xmlns:a16="http://schemas.microsoft.com/office/drawing/2014/main" id="{EEA133D4-C3AC-658E-AF0D-E75CA9FF27A5}"/>
              </a:ext>
            </a:extLst>
          </p:cNvPr>
          <p:cNvSpPr/>
          <p:nvPr/>
        </p:nvSpPr>
        <p:spPr>
          <a:xfrm>
            <a:off x="1834685" y="3080196"/>
            <a:ext cx="1348827" cy="501300"/>
          </a:xfrm>
          <a:prstGeom prst="rect">
            <a:avLst/>
          </a:prstGeom>
          <a:gradFill flip="none" rotWithShape="1">
            <a:gsLst>
              <a:gs pos="48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Serviços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Cloud</a:t>
            </a:r>
            <a:endParaRPr lang="en-US">
              <a:cs typeface="+mn-cs"/>
            </a:endParaRPr>
          </a:p>
        </p:txBody>
      </p:sp>
      <p:sp>
        <p:nvSpPr>
          <p:cNvPr id="35" name="Elipse 372">
            <a:extLst>
              <a:ext uri="{FF2B5EF4-FFF2-40B4-BE49-F238E27FC236}">
                <a16:creationId xmlns:a16="http://schemas.microsoft.com/office/drawing/2014/main" id="{53155596-7390-8C37-AB1F-2CC6B2019594}"/>
              </a:ext>
            </a:extLst>
          </p:cNvPr>
          <p:cNvSpPr/>
          <p:nvPr/>
        </p:nvSpPr>
        <p:spPr>
          <a:xfrm>
            <a:off x="1808927" y="2638169"/>
            <a:ext cx="702864" cy="42932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6" name="Elipse 373">
            <a:extLst>
              <a:ext uri="{FF2B5EF4-FFF2-40B4-BE49-F238E27FC236}">
                <a16:creationId xmlns:a16="http://schemas.microsoft.com/office/drawing/2014/main" id="{D4305863-1474-3758-7EAC-5FA569765664}"/>
              </a:ext>
            </a:extLst>
          </p:cNvPr>
          <p:cNvSpPr/>
          <p:nvPr/>
        </p:nvSpPr>
        <p:spPr>
          <a:xfrm>
            <a:off x="2511791" y="2638035"/>
            <a:ext cx="702864" cy="42932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7" name="Rectángulo 374">
            <a:extLst>
              <a:ext uri="{FF2B5EF4-FFF2-40B4-BE49-F238E27FC236}">
                <a16:creationId xmlns:a16="http://schemas.microsoft.com/office/drawing/2014/main" id="{E2A9809B-B7D5-068D-E3D3-F55CEFBF91F3}"/>
              </a:ext>
            </a:extLst>
          </p:cNvPr>
          <p:cNvSpPr/>
          <p:nvPr/>
        </p:nvSpPr>
        <p:spPr>
          <a:xfrm>
            <a:off x="1608125" y="867964"/>
            <a:ext cx="1785750" cy="4118136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adro de texto 381">
            <a:extLst>
              <a:ext uri="{FF2B5EF4-FFF2-40B4-BE49-F238E27FC236}">
                <a16:creationId xmlns:a16="http://schemas.microsoft.com/office/drawing/2014/main" id="{5DF3D259-0442-2489-D4E2-80EAB2BFF2F7}"/>
              </a:ext>
            </a:extLst>
          </p:cNvPr>
          <p:cNvSpPr txBox="1"/>
          <p:nvPr/>
        </p:nvSpPr>
        <p:spPr>
          <a:xfrm>
            <a:off x="1575981" y="841162"/>
            <a:ext cx="1619246" cy="3183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Services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9" name="Rectángulo 376">
            <a:extLst>
              <a:ext uri="{FF2B5EF4-FFF2-40B4-BE49-F238E27FC236}">
                <a16:creationId xmlns:a16="http://schemas.microsoft.com/office/drawing/2014/main" id="{99A458DC-AECF-0644-0D21-38CD07096C67}"/>
              </a:ext>
            </a:extLst>
          </p:cNvPr>
          <p:cNvSpPr/>
          <p:nvPr/>
        </p:nvSpPr>
        <p:spPr>
          <a:xfrm>
            <a:off x="1871959" y="1660441"/>
            <a:ext cx="1326757" cy="48548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Data Transfer Servers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" name="Rectángulo 413">
            <a:extLst>
              <a:ext uri="{FF2B5EF4-FFF2-40B4-BE49-F238E27FC236}">
                <a16:creationId xmlns:a16="http://schemas.microsoft.com/office/drawing/2014/main" id="{11FFFF09-7BFE-9BC0-0284-467DA959691E}"/>
              </a:ext>
            </a:extLst>
          </p:cNvPr>
          <p:cNvSpPr/>
          <p:nvPr/>
        </p:nvSpPr>
        <p:spPr>
          <a:xfrm>
            <a:off x="1881284" y="4339557"/>
            <a:ext cx="1316933" cy="31848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  <a:defRPr/>
            </a:pP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Nós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s-ES" sz="105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login</a:t>
            </a:r>
            <a:r>
              <a:rPr lang="es-ES" sz="105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IA</a:t>
            </a:r>
            <a:endParaRPr lang="en-US">
              <a:cs typeface="+mn-cs"/>
            </a:endParaRPr>
          </a:p>
        </p:txBody>
      </p:sp>
      <p:sp>
        <p:nvSpPr>
          <p:cNvPr id="31" name="Elipse 457">
            <a:extLst>
              <a:ext uri="{FF2B5EF4-FFF2-40B4-BE49-F238E27FC236}">
                <a16:creationId xmlns:a16="http://schemas.microsoft.com/office/drawing/2014/main" id="{80237F1D-D53B-9A63-A96C-805FDC4FF816}"/>
              </a:ext>
            </a:extLst>
          </p:cNvPr>
          <p:cNvSpPr/>
          <p:nvPr/>
        </p:nvSpPr>
        <p:spPr>
          <a:xfrm>
            <a:off x="1815272" y="3596973"/>
            <a:ext cx="702199" cy="4290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2" name="Elipse 458">
            <a:extLst>
              <a:ext uri="{FF2B5EF4-FFF2-40B4-BE49-F238E27FC236}">
                <a16:creationId xmlns:a16="http://schemas.microsoft.com/office/drawing/2014/main" id="{56B3CC62-D193-7A14-67DE-114F5D56CDAE}"/>
              </a:ext>
            </a:extLst>
          </p:cNvPr>
          <p:cNvSpPr/>
          <p:nvPr/>
        </p:nvSpPr>
        <p:spPr>
          <a:xfrm>
            <a:off x="2516646" y="3596973"/>
            <a:ext cx="702199" cy="4290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8" name="Grupo 465">
            <a:extLst>
              <a:ext uri="{FF2B5EF4-FFF2-40B4-BE49-F238E27FC236}">
                <a16:creationId xmlns:a16="http://schemas.microsoft.com/office/drawing/2014/main" id="{E5ADC2B0-5004-6655-DF63-1D953233AA60}"/>
              </a:ext>
            </a:extLst>
          </p:cNvPr>
          <p:cNvGrpSpPr/>
          <p:nvPr/>
        </p:nvGrpSpPr>
        <p:grpSpPr>
          <a:xfrm>
            <a:off x="247424" y="1410544"/>
            <a:ext cx="1634706" cy="3077963"/>
            <a:chOff x="-1" y="0"/>
            <a:chExt cx="1258401" cy="2368550"/>
          </a:xfrm>
        </p:grpSpPr>
        <p:grpSp>
          <p:nvGrpSpPr>
            <p:cNvPr id="21" name="Grupo 213">
              <a:extLst>
                <a:ext uri="{FF2B5EF4-FFF2-40B4-BE49-F238E27FC236}">
                  <a16:creationId xmlns:a16="http://schemas.microsoft.com/office/drawing/2014/main" id="{B8728D67-94C7-928D-CC37-3DAEF791CB5A}"/>
                </a:ext>
              </a:extLst>
            </p:cNvPr>
            <p:cNvGrpSpPr/>
            <p:nvPr/>
          </p:nvGrpSpPr>
          <p:grpSpPr>
            <a:xfrm>
              <a:off x="-1" y="946150"/>
              <a:ext cx="728554" cy="794762"/>
              <a:chOff x="710472" y="1230487"/>
              <a:chExt cx="864870" cy="838504"/>
            </a:xfrm>
          </p:grpSpPr>
          <p:pic>
            <p:nvPicPr>
              <p:cNvPr id="27" name="Imagen 231">
                <a:extLst>
                  <a:ext uri="{FF2B5EF4-FFF2-40B4-BE49-F238E27FC236}">
                    <a16:creationId xmlns:a16="http://schemas.microsoft.com/office/drawing/2014/main" id="{7C9A814C-AE6F-8449-5619-5DAE12DDF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14579" y="1230487"/>
                <a:ext cx="478789" cy="478790"/>
              </a:xfrm>
              <a:prstGeom prst="rect">
                <a:avLst/>
              </a:prstGeom>
            </p:spPr>
          </p:pic>
          <p:sp>
            <p:nvSpPr>
              <p:cNvPr id="28" name="Cuadro de texto 3">
                <a:extLst>
                  <a:ext uri="{FF2B5EF4-FFF2-40B4-BE49-F238E27FC236}">
                    <a16:creationId xmlns:a16="http://schemas.microsoft.com/office/drawing/2014/main" id="{42E39635-EAAF-4FBC-BC29-840CF6866504}"/>
                  </a:ext>
                </a:extLst>
              </p:cNvPr>
              <p:cNvSpPr txBox="1"/>
              <p:nvPr/>
            </p:nvSpPr>
            <p:spPr>
              <a:xfrm>
                <a:off x="710472" y="1646866"/>
                <a:ext cx="864870" cy="4221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5000"/>
                  </a:lnSpc>
                  <a:spcAft>
                    <a:spcPts val="600"/>
                  </a:spcAft>
                  <a:defRPr/>
                </a:pPr>
                <a:r>
                  <a:rPr lang="es-ES" sz="1000" kern="120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Utilizador </a:t>
                </a:r>
                <a:r>
                  <a:rPr lang="es-ES" sz="1000" kern="1200" err="1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Português</a:t>
                </a:r>
                <a:endParaRPr lang="en-US" err="1">
                  <a:cs typeface="+mn-cs"/>
                </a:endParaRPr>
              </a:p>
            </p:txBody>
          </p:sp>
        </p:grpSp>
        <p:cxnSp>
          <p:nvCxnSpPr>
            <p:cNvPr id="22" name="Conector recto de flecha 253">
              <a:extLst>
                <a:ext uri="{FF2B5EF4-FFF2-40B4-BE49-F238E27FC236}">
                  <a16:creationId xmlns:a16="http://schemas.microsoft.com/office/drawing/2014/main" id="{CAE8EDED-A889-A0F7-88B5-99B8457DD2B6}"/>
                </a:ext>
              </a:extLst>
            </p:cNvPr>
            <p:cNvCxnSpPr/>
            <p:nvPr/>
          </p:nvCxnSpPr>
          <p:spPr>
            <a:xfrm flipV="1">
              <a:off x="577850" y="1066800"/>
              <a:ext cx="628545" cy="104176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3" name="Conector recto de flecha 390">
              <a:extLst>
                <a:ext uri="{FF2B5EF4-FFF2-40B4-BE49-F238E27FC236}">
                  <a16:creationId xmlns:a16="http://schemas.microsoft.com/office/drawing/2014/main" id="{80A6902E-BFE5-9894-70CC-73A333268EC7}"/>
                </a:ext>
              </a:extLst>
            </p:cNvPr>
            <p:cNvCxnSpPr/>
            <p:nvPr/>
          </p:nvCxnSpPr>
          <p:spPr>
            <a:xfrm flipV="1">
              <a:off x="374650" y="0"/>
              <a:ext cx="883750" cy="946958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4" name="Conector recto de flecha 391">
              <a:extLst>
                <a:ext uri="{FF2B5EF4-FFF2-40B4-BE49-F238E27FC236}">
                  <a16:creationId xmlns:a16="http://schemas.microsoft.com/office/drawing/2014/main" id="{513C2869-C7DE-CC44-2568-189057622113}"/>
                </a:ext>
              </a:extLst>
            </p:cNvPr>
            <p:cNvCxnSpPr/>
            <p:nvPr/>
          </p:nvCxnSpPr>
          <p:spPr>
            <a:xfrm flipV="1">
              <a:off x="565150" y="381000"/>
              <a:ext cx="690385" cy="65833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5" name="Conector recto de flecha 414">
              <a:extLst>
                <a:ext uri="{FF2B5EF4-FFF2-40B4-BE49-F238E27FC236}">
                  <a16:creationId xmlns:a16="http://schemas.microsoft.com/office/drawing/2014/main" id="{E4012BC1-FC2E-BADB-223E-CF8BBF109990}"/>
                </a:ext>
              </a:extLst>
            </p:cNvPr>
            <p:cNvCxnSpPr/>
            <p:nvPr/>
          </p:nvCxnSpPr>
          <p:spPr>
            <a:xfrm>
              <a:off x="603250" y="1549400"/>
              <a:ext cx="595313" cy="819150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6" name="Conector recto de flecha 459">
              <a:extLst>
                <a:ext uri="{FF2B5EF4-FFF2-40B4-BE49-F238E27FC236}">
                  <a16:creationId xmlns:a16="http://schemas.microsoft.com/office/drawing/2014/main" id="{A1AE13FF-7379-5198-B51E-9A1B580C83D2}"/>
                </a:ext>
              </a:extLst>
            </p:cNvPr>
            <p:cNvCxnSpPr/>
            <p:nvPr/>
          </p:nvCxnSpPr>
          <p:spPr>
            <a:xfrm>
              <a:off x="622300" y="1352550"/>
              <a:ext cx="557212" cy="476885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10" name="Almacenamiento de acceso secuencial 394">
            <a:extLst>
              <a:ext uri="{FF2B5EF4-FFF2-40B4-BE49-F238E27FC236}">
                <a16:creationId xmlns:a16="http://schemas.microsoft.com/office/drawing/2014/main" id="{12519278-3C8F-6F04-EC56-4162E4B691FA}"/>
              </a:ext>
            </a:extLst>
          </p:cNvPr>
          <p:cNvSpPr/>
          <p:nvPr/>
        </p:nvSpPr>
        <p:spPr>
          <a:xfrm>
            <a:off x="8375028" y="4273506"/>
            <a:ext cx="914015" cy="784381"/>
          </a:xfrm>
          <a:prstGeom prst="flowChartMagneticTap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BSC Backup &amp; Archive 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Rectángulo 377">
            <a:extLst>
              <a:ext uri="{FF2B5EF4-FFF2-40B4-BE49-F238E27FC236}">
                <a16:creationId xmlns:a16="http://schemas.microsoft.com/office/drawing/2014/main" id="{C3E2D613-2AE7-7F61-9B87-7016465DC264}"/>
              </a:ext>
            </a:extLst>
          </p:cNvPr>
          <p:cNvSpPr/>
          <p:nvPr/>
        </p:nvSpPr>
        <p:spPr>
          <a:xfrm>
            <a:off x="7186672" y="4215752"/>
            <a:ext cx="959912" cy="338283"/>
          </a:xfrm>
          <a:prstGeom prst="rect">
            <a:avLst/>
          </a:prstGeom>
          <a:gradFill>
            <a:gsLst>
              <a:gs pos="48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8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Storage por HTTP (S3)</a:t>
            </a:r>
            <a:endParaRPr lang="en-US"/>
          </a:p>
        </p:txBody>
      </p:sp>
      <p:sp>
        <p:nvSpPr>
          <p:cNvPr id="18" name="Rectángulo 387">
            <a:extLst>
              <a:ext uri="{FF2B5EF4-FFF2-40B4-BE49-F238E27FC236}">
                <a16:creationId xmlns:a16="http://schemas.microsoft.com/office/drawing/2014/main" id="{103F6120-6398-3DCF-7CEB-CD27CBB4DC8A}"/>
              </a:ext>
            </a:extLst>
          </p:cNvPr>
          <p:cNvSpPr/>
          <p:nvPr/>
        </p:nvSpPr>
        <p:spPr>
          <a:xfrm>
            <a:off x="6148435" y="833492"/>
            <a:ext cx="2096241" cy="416526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 de texto 394">
            <a:extLst>
              <a:ext uri="{FF2B5EF4-FFF2-40B4-BE49-F238E27FC236}">
                <a16:creationId xmlns:a16="http://schemas.microsoft.com/office/drawing/2014/main" id="{166A3E3A-4316-7C81-6373-08C1FD0D966C}"/>
              </a:ext>
            </a:extLst>
          </p:cNvPr>
          <p:cNvSpPr txBox="1"/>
          <p:nvPr/>
        </p:nvSpPr>
        <p:spPr>
          <a:xfrm>
            <a:off x="6106281" y="791651"/>
            <a:ext cx="1192842" cy="3174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I/O Subsystem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Rectángulo 389">
            <a:extLst>
              <a:ext uri="{FF2B5EF4-FFF2-40B4-BE49-F238E27FC236}">
                <a16:creationId xmlns:a16="http://schemas.microsoft.com/office/drawing/2014/main" id="{AC3405BE-E61F-3550-06F6-D93E4DDE5A34}"/>
              </a:ext>
            </a:extLst>
          </p:cNvPr>
          <p:cNvSpPr/>
          <p:nvPr/>
        </p:nvSpPr>
        <p:spPr>
          <a:xfrm>
            <a:off x="7191806" y="1036101"/>
            <a:ext cx="945957" cy="314647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11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Sistema de </a:t>
            </a:r>
            <a:r>
              <a:rPr lang="es-ES" sz="110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ficheiros</a:t>
            </a:r>
            <a:r>
              <a:rPr lang="es-ES" sz="11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 de alta performance</a:t>
            </a:r>
            <a:endParaRPr lang="es-ES" sz="1100" kern="1200">
              <a:latin typeface="Arial"/>
              <a:ea typeface="Calibri"/>
              <a:cs typeface="Times New Roman"/>
            </a:endParaRPr>
          </a:p>
        </p:txBody>
      </p:sp>
      <p:sp>
        <p:nvSpPr>
          <p:cNvPr id="16" name="Rectángulo 406">
            <a:extLst>
              <a:ext uri="{FF2B5EF4-FFF2-40B4-BE49-F238E27FC236}">
                <a16:creationId xmlns:a16="http://schemas.microsoft.com/office/drawing/2014/main" id="{9DA128F3-8819-F8F7-DE74-FFC13F84A9DA}"/>
              </a:ext>
            </a:extLst>
          </p:cNvPr>
          <p:cNvSpPr/>
          <p:nvPr/>
        </p:nvSpPr>
        <p:spPr>
          <a:xfrm>
            <a:off x="6246484" y="2912011"/>
            <a:ext cx="859364" cy="201393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Sistema de ficheiros </a:t>
            </a:r>
            <a:br>
              <a:rPr lang="en-US" sz="9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</a:br>
            <a:r>
              <a:rPr lang="en-US" sz="9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especializado para IA</a:t>
            </a:r>
          </a:p>
        </p:txBody>
      </p:sp>
      <p:sp>
        <p:nvSpPr>
          <p:cNvPr id="17" name="Rectángulo 415">
            <a:extLst>
              <a:ext uri="{FF2B5EF4-FFF2-40B4-BE49-F238E27FC236}">
                <a16:creationId xmlns:a16="http://schemas.microsoft.com/office/drawing/2014/main" id="{8CFFA221-06D4-5C42-8E46-1423A441FBAB}"/>
              </a:ext>
            </a:extLst>
          </p:cNvPr>
          <p:cNvSpPr/>
          <p:nvPr/>
        </p:nvSpPr>
        <p:spPr>
          <a:xfrm>
            <a:off x="7185207" y="4565172"/>
            <a:ext cx="959156" cy="360767"/>
          </a:xfrm>
          <a:prstGeom prst="rect">
            <a:avLst/>
          </a:prstGeom>
          <a:gradFill>
            <a:gsLst>
              <a:gs pos="48000">
                <a:schemeClr val="bg1">
                  <a:lumMod val="75000"/>
                </a:schemeClr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  <a:defRPr/>
            </a:pPr>
            <a:r>
              <a:rPr lang="es-ES" sz="800" kern="120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Servidores para </a:t>
            </a:r>
            <a:r>
              <a:rPr lang="es-ES" sz="800" kern="1200" err="1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transferência</a:t>
            </a:r>
          </a:p>
        </p:txBody>
      </p:sp>
      <p:cxnSp>
        <p:nvCxnSpPr>
          <p:cNvPr id="12" name="Conector recto de flecha 393">
            <a:extLst>
              <a:ext uri="{FF2B5EF4-FFF2-40B4-BE49-F238E27FC236}">
                <a16:creationId xmlns:a16="http://schemas.microsoft.com/office/drawing/2014/main" id="{082A0A4B-3960-8200-C184-64DE9A2FA417}"/>
              </a:ext>
            </a:extLst>
          </p:cNvPr>
          <p:cNvCxnSpPr/>
          <p:nvPr/>
        </p:nvCxnSpPr>
        <p:spPr>
          <a:xfrm flipV="1">
            <a:off x="8003778" y="4669046"/>
            <a:ext cx="531851" cy="5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ysDot"/>
            <a:miter lim="800000"/>
            <a:headEnd type="triangle"/>
            <a:tailEnd type="triangle"/>
          </a:ln>
          <a:effectLst/>
        </p:spPr>
      </p:cxnSp>
      <p:cxnSp>
        <p:nvCxnSpPr>
          <p:cNvPr id="13" name="Conector recto de flecha 461">
            <a:extLst>
              <a:ext uri="{FF2B5EF4-FFF2-40B4-BE49-F238E27FC236}">
                <a16:creationId xmlns:a16="http://schemas.microsoft.com/office/drawing/2014/main" id="{3542C937-9D50-26D8-05B1-E80BC29F6519}"/>
              </a:ext>
            </a:extLst>
          </p:cNvPr>
          <p:cNvCxnSpPr/>
          <p:nvPr/>
        </p:nvCxnSpPr>
        <p:spPr>
          <a:xfrm>
            <a:off x="6741530" y="4669547"/>
            <a:ext cx="60666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ysDot"/>
            <a:miter lim="800000"/>
            <a:headEnd type="triangle"/>
            <a:tailEnd type="triangle"/>
          </a:ln>
          <a:effectLst/>
        </p:spPr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316EC5-9676-716F-8000-F33FD50192E6}"/>
              </a:ext>
            </a:extLst>
          </p:cNvPr>
          <p:cNvGrpSpPr>
            <a:grpSpLocks noChangeAspect="1"/>
          </p:cNvGrpSpPr>
          <p:nvPr/>
        </p:nvGrpSpPr>
        <p:grpSpPr>
          <a:xfrm>
            <a:off x="9402771" y="126521"/>
            <a:ext cx="2572593" cy="1324745"/>
            <a:chOff x="7560758" y="1280172"/>
            <a:chExt cx="4153711" cy="2138934"/>
          </a:xfrm>
        </p:grpSpPr>
        <p:sp>
          <p:nvSpPr>
            <p:cNvPr id="69" name="CuadroTexto 10">
              <a:extLst>
                <a:ext uri="{FF2B5EF4-FFF2-40B4-BE49-F238E27FC236}">
                  <a16:creationId xmlns:a16="http://schemas.microsoft.com/office/drawing/2014/main" id="{B60DA071-443A-41D3-ED8D-85350AE56555}"/>
                </a:ext>
              </a:extLst>
            </p:cNvPr>
            <p:cNvSpPr txBox="1"/>
            <p:nvPr/>
          </p:nvSpPr>
          <p:spPr>
            <a:xfrm>
              <a:off x="8422546" y="2076467"/>
              <a:ext cx="1329822" cy="4472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GB" sz="1200" b="1" err="1">
                  <a:solidFill>
                    <a:prstClr val="black"/>
                  </a:solidFill>
                  <a:latin typeface="Calibri Light" panose="020F0302020204030204"/>
                  <a:cs typeface="Arial"/>
                </a:rPr>
                <a:t>Consórcio</a:t>
              </a:r>
              <a:r>
                <a:rPr lang="en-GB" sz="1200" b="1">
                  <a:solidFill>
                    <a:prstClr val="black"/>
                  </a:solidFill>
                  <a:latin typeface="Calibri Light" panose="020F0302020204030204"/>
                  <a:cs typeface="Arial"/>
                </a:rPr>
                <a:t>:</a:t>
              </a:r>
              <a:endParaRPr lang="en-US">
                <a:ea typeface="+mn-ea"/>
              </a:endParaRPr>
            </a:p>
          </p:txBody>
        </p:sp>
        <p:pic>
          <p:nvPicPr>
            <p:cNvPr id="70" name="Imagen 7">
              <a:extLst>
                <a:ext uri="{FF2B5EF4-FFF2-40B4-BE49-F238E27FC236}">
                  <a16:creationId xmlns:a16="http://schemas.microsoft.com/office/drawing/2014/main" id="{ADF88165-6097-09D3-D164-54D6EE72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0928" y="2481495"/>
              <a:ext cx="978227" cy="676128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15F9CAD-09C1-6D57-82B7-701B92CCD267}"/>
                </a:ext>
              </a:extLst>
            </p:cNvPr>
            <p:cNvGrpSpPr/>
            <p:nvPr/>
          </p:nvGrpSpPr>
          <p:grpSpPr>
            <a:xfrm>
              <a:off x="7731117" y="2446244"/>
              <a:ext cx="952979" cy="674150"/>
              <a:chOff x="7731117" y="1864358"/>
              <a:chExt cx="952979" cy="674150"/>
            </a:xfrm>
          </p:grpSpPr>
          <p:sp>
            <p:nvSpPr>
              <p:cNvPr id="80" name="Rectángulo 22">
                <a:extLst>
                  <a:ext uri="{FF2B5EF4-FFF2-40B4-BE49-F238E27FC236}">
                    <a16:creationId xmlns:a16="http://schemas.microsoft.com/office/drawing/2014/main" id="{00B12461-9562-0AEC-98F2-A93A3BF299C5}"/>
                  </a:ext>
                </a:extLst>
              </p:cNvPr>
              <p:cNvSpPr/>
              <p:nvPr/>
            </p:nvSpPr>
            <p:spPr>
              <a:xfrm>
                <a:off x="7731117" y="1864358"/>
                <a:ext cx="952979" cy="372702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/>
                </a:pPr>
                <a:r>
                  <a:rPr lang="en-GB" sz="900" b="1" err="1">
                    <a:solidFill>
                      <a:prstClr val="black"/>
                    </a:solidFill>
                    <a:latin typeface="Calibri" panose="020F0502020204030204"/>
                    <a:cs typeface="Arial"/>
                  </a:rPr>
                  <a:t>Espanha</a:t>
                </a:r>
                <a:endParaRPr lang="en-US" err="1">
                  <a:ea typeface="+mn-ea"/>
                </a:endParaRPr>
              </a:p>
            </p:txBody>
          </p:sp>
          <p:pic>
            <p:nvPicPr>
              <p:cNvPr id="81" name="Imagen 24">
                <a:extLst>
                  <a:ext uri="{FF2B5EF4-FFF2-40B4-BE49-F238E27FC236}">
                    <a16:creationId xmlns:a16="http://schemas.microsoft.com/office/drawing/2014/main" id="{BBC5D768-09A1-05FD-5212-DB8D1B764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1338" y="2236879"/>
                <a:ext cx="301629" cy="301629"/>
              </a:xfrm>
              <a:prstGeom prst="rect">
                <a:avLst/>
              </a:prstGeom>
            </p:spPr>
          </p:pic>
        </p:grpSp>
        <p:pic>
          <p:nvPicPr>
            <p:cNvPr id="72" name="Imagen 28">
              <a:extLst>
                <a:ext uri="{FF2B5EF4-FFF2-40B4-BE49-F238E27FC236}">
                  <a16:creationId xmlns:a16="http://schemas.microsoft.com/office/drawing/2014/main" id="{D35F6A39-B0EC-526D-2156-404594CDC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7509" y="1564883"/>
              <a:ext cx="1420207" cy="454466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82FF1A5-9830-4D02-C014-94A5E48F75A6}"/>
                </a:ext>
              </a:extLst>
            </p:cNvPr>
            <p:cNvGrpSpPr/>
            <p:nvPr/>
          </p:nvGrpSpPr>
          <p:grpSpPr>
            <a:xfrm>
              <a:off x="8606265" y="2446244"/>
              <a:ext cx="958155" cy="674150"/>
              <a:chOff x="8606265" y="1864358"/>
              <a:chExt cx="958155" cy="674150"/>
            </a:xfrm>
          </p:grpSpPr>
          <p:pic>
            <p:nvPicPr>
              <p:cNvPr id="78" name="Imagen 25">
                <a:extLst>
                  <a:ext uri="{FF2B5EF4-FFF2-40B4-BE49-F238E27FC236}">
                    <a16:creationId xmlns:a16="http://schemas.microsoft.com/office/drawing/2014/main" id="{ACDF3BEA-11E1-2E07-5B7E-262165F35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2911" y="2236878"/>
                <a:ext cx="301629" cy="301630"/>
              </a:xfrm>
              <a:prstGeom prst="rect">
                <a:avLst/>
              </a:prstGeom>
            </p:spPr>
          </p:pic>
          <p:sp>
            <p:nvSpPr>
              <p:cNvPr id="79" name="Rectángulo 3">
                <a:extLst>
                  <a:ext uri="{FF2B5EF4-FFF2-40B4-BE49-F238E27FC236}">
                    <a16:creationId xmlns:a16="http://schemas.microsoft.com/office/drawing/2014/main" id="{B7C0F466-974D-8AC7-79B0-6EE980073BB4}"/>
                  </a:ext>
                </a:extLst>
              </p:cNvPr>
              <p:cNvSpPr/>
              <p:nvPr/>
            </p:nvSpPr>
            <p:spPr>
              <a:xfrm>
                <a:off x="8606265" y="1864358"/>
                <a:ext cx="958155" cy="372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Portugal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1888E20-7B0E-BB94-97E2-60B6D29A1914}"/>
                </a:ext>
              </a:extLst>
            </p:cNvPr>
            <p:cNvGrpSpPr/>
            <p:nvPr/>
          </p:nvGrpSpPr>
          <p:grpSpPr>
            <a:xfrm>
              <a:off x="9328342" y="2446244"/>
              <a:ext cx="901215" cy="674150"/>
              <a:chOff x="9328342" y="1864358"/>
              <a:chExt cx="901215" cy="674150"/>
            </a:xfrm>
          </p:grpSpPr>
          <p:pic>
            <p:nvPicPr>
              <p:cNvPr id="76" name="Imagen 26">
                <a:extLst>
                  <a:ext uri="{FF2B5EF4-FFF2-40B4-BE49-F238E27FC236}">
                    <a16:creationId xmlns:a16="http://schemas.microsoft.com/office/drawing/2014/main" id="{FE8063C6-EFEC-3A79-12C0-B5D10A2D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17943" y="2236878"/>
                <a:ext cx="301628" cy="301630"/>
              </a:xfrm>
              <a:prstGeom prst="rect">
                <a:avLst/>
              </a:prstGeom>
            </p:spPr>
          </p:pic>
          <p:sp>
            <p:nvSpPr>
              <p:cNvPr id="77" name="Rectángulo 29">
                <a:extLst>
                  <a:ext uri="{FF2B5EF4-FFF2-40B4-BE49-F238E27FC236}">
                    <a16:creationId xmlns:a16="http://schemas.microsoft.com/office/drawing/2014/main" id="{06F3C2C1-2096-0DCB-2F47-ED6FDF5DA90C}"/>
                  </a:ext>
                </a:extLst>
              </p:cNvPr>
              <p:cNvSpPr/>
              <p:nvPr/>
            </p:nvSpPr>
            <p:spPr>
              <a:xfrm>
                <a:off x="9328342" y="1864358"/>
                <a:ext cx="901215" cy="372703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pPr marL="0" marR="0" lvl="0" indent="0" algn="l" defTabSz="9143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/>
                </a:pPr>
                <a:r>
                  <a:rPr lang="en-GB" sz="900" b="1" kern="1200" err="1">
                    <a:solidFill>
                      <a:prstClr val="black"/>
                    </a:solidFill>
                    <a:latin typeface="Calibri" panose="020F0502020204030204"/>
                    <a:cs typeface="Arial"/>
                  </a:rPr>
                  <a:t>Turquia</a:t>
                </a:r>
                <a:endParaRPr lang="en-US" err="1">
                  <a:ea typeface="+mn-ea"/>
                </a:endParaRPr>
              </a:p>
            </p:txBody>
          </p:sp>
        </p:grpSp>
        <p:sp>
          <p:nvSpPr>
            <p:cNvPr id="75" name="Rectángulo redondeado 33">
              <a:extLst>
                <a:ext uri="{FF2B5EF4-FFF2-40B4-BE49-F238E27FC236}">
                  <a16:creationId xmlns:a16="http://schemas.microsoft.com/office/drawing/2014/main" id="{BEC70ABB-8054-854C-B963-9B079600C680}"/>
                </a:ext>
              </a:extLst>
            </p:cNvPr>
            <p:cNvSpPr/>
            <p:nvPr/>
          </p:nvSpPr>
          <p:spPr>
            <a:xfrm>
              <a:off x="7560758" y="1280172"/>
              <a:ext cx="4153711" cy="21389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56C37BB-DD68-AC45-33CA-260F640CAD59}"/>
              </a:ext>
            </a:extLst>
          </p:cNvPr>
          <p:cNvSpPr txBox="1"/>
          <p:nvPr/>
        </p:nvSpPr>
        <p:spPr>
          <a:xfrm>
            <a:off x="9403477" y="2191154"/>
            <a:ext cx="2678457" cy="2031325"/>
          </a:xfrm>
          <a:prstGeom prst="rect">
            <a:avLst/>
          </a:prstGeom>
          <a:noFill/>
          <a:ln>
            <a:solidFill>
              <a:srgbClr val="13317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Duas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partições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treino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inferência</a:t>
            </a:r>
            <a:endParaRPr lang="en-GB" sz="1400" kern="1200" err="1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HPS-AI: 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Sistema de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ficheiros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alta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performance para 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inteligência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 artificial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Tudo integrado atrás de uma rede rápida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115" indent="-285115" defTabSz="914332" rtl="0">
              <a:buFont typeface="Arial" panose="020B0604020202020204" pitchFamily="34" charset="0"/>
              <a:buChar char="•"/>
              <a:defRPr/>
            </a:pP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Servidores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 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específicos</a:t>
            </a:r>
            <a:r>
              <a:rPr lang="en-GB" sz="1400" kern="1200">
                <a:solidFill>
                  <a:prstClr val="black"/>
                </a:solidFill>
                <a:latin typeface="Calibri" panose="020F0502020204030204"/>
              </a:rPr>
              <a:t>.              </a:t>
            </a:r>
            <a:r>
              <a:rPr lang="en-GB" sz="1400" kern="1200" err="1">
                <a:solidFill>
                  <a:prstClr val="black"/>
                </a:solidFill>
                <a:latin typeface="Calibri" panose="020F0502020204030204"/>
              </a:rPr>
              <a:t>transferências</a:t>
            </a:r>
            <a:endParaRPr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81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allAtOnce" animBg="1"/>
      <p:bldP spid="57" grpId="0" build="allAtOnce" animBg="1"/>
      <p:bldP spid="58" grpId="0" build="allAtOnce" animBg="1"/>
      <p:bldP spid="52" grpId="0" build="allAtOnce" animBg="1"/>
      <p:bldP spid="53" grpId="0" build="allAtOnce" animBg="1"/>
      <p:bldP spid="45" grpId="0" build="allAtOnce" animBg="1"/>
      <p:bldP spid="46" grpId="0" build="allAtOnce" animBg="1"/>
      <p:bldP spid="48" grpId="0" build="allAtOnce" animBg="1"/>
      <p:bldP spid="33" grpId="0" build="allAtOnce" animBg="1"/>
      <p:bldP spid="35" grpId="0" build="allAtOnce" animBg="1"/>
      <p:bldP spid="36" grpId="0" build="allAtOnce" animBg="1"/>
      <p:bldP spid="39" grpId="0" build="allAtOnce" animBg="1"/>
      <p:bldP spid="20" grpId="0" build="allAtOnce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BDB0F-D42F-C2A4-B837-F6D43A91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computers in it&#10;&#10;Description automatically generated">
            <a:extLst>
              <a:ext uri="{FF2B5EF4-FFF2-40B4-BE49-F238E27FC236}">
                <a16:creationId xmlns:a16="http://schemas.microsoft.com/office/drawing/2014/main" id="{836FE6E2-4B4B-51AB-96C5-EE8E97F0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0073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1CC06A-4FB2-F150-753D-032F9A375674}"/>
              </a:ext>
            </a:extLst>
          </p:cNvPr>
          <p:cNvSpPr/>
          <p:nvPr/>
        </p:nvSpPr>
        <p:spPr bwMode="auto">
          <a:xfrm>
            <a:off x="4798242" y="278974"/>
            <a:ext cx="2595516" cy="907352"/>
          </a:xfrm>
          <a:prstGeom prst="roundRect">
            <a:avLst>
              <a:gd name="adj" fmla="val 16667"/>
            </a:avLst>
          </a:prstGeom>
          <a:solidFill>
            <a:schemeClr val="lt1">
              <a:alpha val="76244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MareNostrum5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AI upgrade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aphicFrame>
        <p:nvGraphicFramePr>
          <p:cNvPr id="3" name="Tableau 6">
            <a:extLst>
              <a:ext uri="{FF2B5EF4-FFF2-40B4-BE49-F238E27FC236}">
                <a16:creationId xmlns:a16="http://schemas.microsoft.com/office/drawing/2014/main" id="{63CCCA68-1C2E-5B35-D92D-683D6BE7E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00829"/>
              </p:ext>
            </p:extLst>
          </p:nvPr>
        </p:nvGraphicFramePr>
        <p:xfrm>
          <a:off x="93406" y="7338468"/>
          <a:ext cx="12192002" cy="378380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756745">
                  <a:extLst>
                    <a:ext uri="{9D8B030D-6E8A-4147-A177-3AD203B41FA5}">
                      <a16:colId xmlns:a16="http://schemas.microsoft.com/office/drawing/2014/main" val="1744626400"/>
                    </a:ext>
                  </a:extLst>
                </a:gridCol>
                <a:gridCol w="586727">
                  <a:extLst>
                    <a:ext uri="{9D8B030D-6E8A-4147-A177-3AD203B41FA5}">
                      <a16:colId xmlns:a16="http://schemas.microsoft.com/office/drawing/2014/main" val="203174437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832643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7688343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619712196"/>
                    </a:ext>
                  </a:extLst>
                </a:gridCol>
                <a:gridCol w="1781428">
                  <a:extLst>
                    <a:ext uri="{9D8B030D-6E8A-4147-A177-3AD203B41FA5}">
                      <a16:colId xmlns:a16="http://schemas.microsoft.com/office/drawing/2014/main" val="2805627398"/>
                    </a:ext>
                  </a:extLst>
                </a:gridCol>
                <a:gridCol w="1008994">
                  <a:extLst>
                    <a:ext uri="{9D8B030D-6E8A-4147-A177-3AD203B41FA5}">
                      <a16:colId xmlns:a16="http://schemas.microsoft.com/office/drawing/2014/main" val="1034905711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1442087840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1952247370"/>
                    </a:ext>
                  </a:extLst>
                </a:gridCol>
                <a:gridCol w="3111062">
                  <a:extLst>
                    <a:ext uri="{9D8B030D-6E8A-4147-A177-3AD203B41FA5}">
                      <a16:colId xmlns:a16="http://schemas.microsoft.com/office/drawing/2014/main" val="3919354088"/>
                    </a:ext>
                  </a:extLst>
                </a:gridCol>
              </a:tblGrid>
              <a:tr h="187706">
                <a:tc rowSpan="2"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Racks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Cooling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kern="1200" baseline="0">
                          <a:solidFill>
                            <a:schemeClr val="tx1"/>
                          </a:solidFill>
                          <a:latin typeface="+mj-lt"/>
                          <a:ea typeface="Verdana"/>
                          <a:cs typeface="+mn-cs"/>
                        </a:rPr>
                        <a:t>Nodes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Processor/Accelerator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Memory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Local Drive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High-Perf. </a:t>
                      </a:r>
                      <a:b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Network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88922"/>
                  </a:ext>
                </a:extLst>
              </a:tr>
              <a:tr h="6304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per</a:t>
                      </a:r>
                      <a:b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rack</a:t>
                      </a:r>
                      <a:endParaRPr lang="en-GB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141908"/>
                  </a:ext>
                </a:extLst>
              </a:tr>
              <a:tr h="6304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NVL4</a:t>
                      </a:r>
                    </a:p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GB200</a:t>
                      </a:r>
                      <a:b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training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DLC </a:t>
                      </a:r>
                      <a:b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RDHX</a:t>
                      </a:r>
                      <a:endParaRPr lang="en-US" sz="2000"/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0" kern="1200" baseline="0">
                          <a:solidFill>
                            <a:schemeClr val="tx1"/>
                          </a:solidFill>
                          <a:latin typeface="+mj-lt"/>
                          <a:ea typeface="Verdana"/>
                          <a:cs typeface="+mn-cs"/>
                        </a:rPr>
                        <a:t>330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NVIDIA Grace</a:t>
                      </a: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144c</a:t>
                      </a:r>
                      <a:r>
                        <a:rPr lang="en-GB" sz="1200" b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@ 3</a:t>
                      </a: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GHz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960 GB LPDDR5X ECC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1.92 TB (OS, RAID1) + 4 × 7.68 TB (Data) → 34.56 TB raw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per node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XDR800 (1 link per 2 GPUs)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NDR200 (200 Gb/s) to AI storage fabric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NDR200 (200 Gb/s) to AI storage fabric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200 GbE (BlueField-3 DPU)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1 GbE OOB (BMC/IPMI)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942102"/>
                  </a:ext>
                </a:extLst>
              </a:tr>
              <a:tr h="941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4x Nvidia Blackwell B200 </a:t>
                      </a:r>
                      <a:b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4x186 GB HBM3e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719025"/>
                  </a:ext>
                </a:extLst>
              </a:tr>
              <a:tr h="4571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NVL72</a:t>
                      </a:r>
                    </a:p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GB300</a:t>
                      </a:r>
                      <a:b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inference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DLC</a:t>
                      </a:r>
                      <a:b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RDHX</a:t>
                      </a:r>
                      <a:endParaRPr lang="en-US" sz="2000"/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0" kern="1200" baseline="0">
                          <a:solidFill>
                            <a:schemeClr val="tx1"/>
                          </a:solidFill>
                          <a:latin typeface="+mj-lt"/>
                          <a:ea typeface="Verdana"/>
                          <a:cs typeface="+mn-cs"/>
                        </a:rPr>
                        <a:t>144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 × NVIDIA Grace</a:t>
                      </a: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144c</a:t>
                      </a:r>
                      <a:r>
                        <a:rPr lang="en-GB" sz="1200" b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@ </a:t>
                      </a: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2GHz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960 GB LPDDR5X ECC 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≥7.68 TB per GPU → ~30 TB per node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 NLINK5 per GPU (per node)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 × InfiniBand XDR800 (1 per GPU)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BlueField-3 DPU dual-port: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– Port 1 as NDR200 (200 Gb/s) to storage fabric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– Port 2 as 200 GbE to cluster/data-control</a:t>
                      </a:r>
                    </a:p>
                    <a:p>
                      <a:pPr algn="ctr" fontAlgn="ctr"/>
                      <a:r>
                        <a:rPr lang="en-GB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 × GbE via BMC (OOB management)</a:t>
                      </a: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430091"/>
                  </a:ext>
                </a:extLst>
              </a:tr>
              <a:tr h="9349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 x NVIDIA Blackwell Ultra </a:t>
                      </a:r>
                      <a:r>
                        <a:rPr lang="es-ES" sz="12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GPUs</a:t>
                      </a:r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(B300 NVL72), 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 × 288 GB HBM3e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359" marR="6359" marT="6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175728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883D70-2146-3B0D-FA99-9865ACF5CBD2}"/>
              </a:ext>
            </a:extLst>
          </p:cNvPr>
          <p:cNvSpPr/>
          <p:nvPr/>
        </p:nvSpPr>
        <p:spPr bwMode="auto">
          <a:xfrm>
            <a:off x="7467603" y="60688"/>
            <a:ext cx="4655840" cy="2885983"/>
          </a:xfrm>
          <a:prstGeom prst="roundRect">
            <a:avLst>
              <a:gd name="adj" fmla="val 16667"/>
            </a:avLst>
          </a:prstGeom>
          <a:solidFill>
            <a:schemeClr val="lt1">
              <a:alpha val="76244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HPS-AI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Spectrum Scale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15.66 PB, 4.3TB/s read, 2.1 TB/s write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18 x 48 x 2,5” 30TB NVMe drives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119 GB/s Write; 239 GB/s 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VAST Data, Experimental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1 PB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26 x EBOX138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200 GB/s write, 400 GB/s 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C4DEF-9D79-FD6F-B68A-203CE28FFC40}"/>
              </a:ext>
            </a:extLst>
          </p:cNvPr>
          <p:cNvSpPr txBox="1"/>
          <p:nvPr/>
        </p:nvSpPr>
        <p:spPr>
          <a:xfrm>
            <a:off x="1332259" y="3431229"/>
            <a:ext cx="4171672" cy="1940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err="1">
                <a:solidFill>
                  <a:srgbClr val="000000"/>
                </a:solidFill>
                <a:latin typeface="Aptos"/>
              </a:rPr>
              <a:t>Partição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treino</a:t>
            </a:r>
            <a:endParaRPr lang="en-US" sz="2000" err="1">
              <a:solidFill>
                <a:srgbClr val="4472C4"/>
              </a:solidFill>
              <a:effectLst/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ptos"/>
              </a:rPr>
              <a:t>1320 Nvidia GB200 (186 GB </a:t>
            </a:r>
            <a:r>
              <a:rPr lang="en-US" sz="2000" err="1">
                <a:solidFill>
                  <a:srgbClr val="000000"/>
                </a:solidFill>
                <a:latin typeface="Aptos"/>
              </a:rPr>
              <a:t>vRAM</a:t>
            </a:r>
            <a:r>
              <a:rPr lang="en-US" sz="2000">
                <a:solidFill>
                  <a:srgbClr val="000000"/>
                </a:solidFill>
                <a:latin typeface="Aptos"/>
              </a:rPr>
              <a:t>)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7TB disco </a:t>
            </a:r>
            <a:r>
              <a:rPr lang="en-US" sz="2000" err="1"/>
              <a:t>por</a:t>
            </a:r>
            <a:r>
              <a:rPr lang="en-US" sz="2000"/>
              <a:t> GPU</a:t>
            </a:r>
          </a:p>
          <a:p>
            <a:pPr>
              <a:lnSpc>
                <a:spcPct val="150000"/>
              </a:lnSpc>
            </a:pPr>
            <a:r>
              <a:rPr lang="en-US" sz="2000"/>
              <a:t>CPU Nvidia Grace (960 GB RAM)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C5339-74C1-9643-10ED-4F6528859523}"/>
              </a:ext>
            </a:extLst>
          </p:cNvPr>
          <p:cNvSpPr txBox="1"/>
          <p:nvPr/>
        </p:nvSpPr>
        <p:spPr>
          <a:xfrm>
            <a:off x="6980890" y="3431229"/>
            <a:ext cx="4171672" cy="1940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 err="1">
                <a:solidFill>
                  <a:srgbClr val="000000"/>
                </a:solidFill>
                <a:latin typeface="Aptos"/>
              </a:rPr>
              <a:t>Partição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inferência</a:t>
            </a:r>
            <a:endParaRPr lang="en-US" sz="2000" err="1">
              <a:solidFill>
                <a:srgbClr val="4472C4"/>
              </a:solidFill>
              <a:effectLst/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ptos"/>
              </a:rPr>
              <a:t>576 Nvidia GB300 (288 GB </a:t>
            </a:r>
            <a:r>
              <a:rPr lang="en-US" sz="2000" err="1">
                <a:solidFill>
                  <a:srgbClr val="000000"/>
                </a:solidFill>
                <a:latin typeface="Aptos"/>
              </a:rPr>
              <a:t>vRAM</a:t>
            </a:r>
            <a:r>
              <a:rPr lang="en-US" sz="2000">
                <a:solidFill>
                  <a:srgbClr val="000000"/>
                </a:solidFill>
                <a:latin typeface="Aptos"/>
              </a:rPr>
              <a:t>)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7TB disco </a:t>
            </a:r>
            <a:r>
              <a:rPr lang="en-US" sz="2000" err="1"/>
              <a:t>por</a:t>
            </a:r>
            <a:r>
              <a:rPr lang="en-US" sz="2000"/>
              <a:t> GPU</a:t>
            </a:r>
          </a:p>
          <a:p>
            <a:pPr>
              <a:lnSpc>
                <a:spcPct val="150000"/>
              </a:lnSpc>
            </a:pPr>
            <a:r>
              <a:rPr lang="en-US" sz="2000"/>
              <a:t>CPU Nvidia Grace (960 GB RAM)</a:t>
            </a:r>
          </a:p>
        </p:txBody>
      </p:sp>
    </p:spTree>
    <p:extLst>
      <p:ext uri="{BB962C8B-B14F-4D97-AF65-F5344CB8AC3E}">
        <p14:creationId xmlns:p14="http://schemas.microsoft.com/office/powerpoint/2010/main" val="23073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C5FC-CDC6-E7BE-98A7-EB780B529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F52D-6092-D9D2-CAA3-3C5E6E73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Infraestrutura</a:t>
            </a:r>
            <a:r>
              <a:rPr lang="en-US"/>
              <a:t> </a:t>
            </a:r>
            <a:r>
              <a:rPr lang="en-US" err="1"/>
              <a:t>Computacional</a:t>
            </a:r>
            <a:r>
              <a:rPr lang="en-US"/>
              <a:t>: Mare Nostrum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CFCEE4-32D9-0E80-2D0D-436247F2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1F084-2627-2D43-3E23-21B477B88590}"/>
              </a:ext>
            </a:extLst>
          </p:cNvPr>
          <p:cNvSpPr txBox="1"/>
          <p:nvPr/>
        </p:nvSpPr>
        <p:spPr>
          <a:xfrm>
            <a:off x="1179449" y="1349838"/>
            <a:ext cx="10451643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>
                <a:latin typeface="Aptos ExtraBold"/>
              </a:rPr>
              <a:t>Mare Nostrum – Nova </a:t>
            </a:r>
            <a:r>
              <a:rPr lang="en-US" sz="2200" b="1" err="1">
                <a:latin typeface="Aptos ExtraBold"/>
              </a:rPr>
              <a:t>partição</a:t>
            </a:r>
            <a:r>
              <a:rPr lang="en-US" sz="2200" b="1">
                <a:latin typeface="Aptos ExtraBold"/>
              </a:rPr>
              <a:t> </a:t>
            </a:r>
            <a:r>
              <a:rPr lang="en-US" sz="2200" b="1" err="1">
                <a:latin typeface="Aptos ExtraBold"/>
              </a:rPr>
              <a:t>dedicada</a:t>
            </a:r>
            <a:r>
              <a:rPr lang="en-US" sz="2200" b="1">
                <a:latin typeface="Aptos ExtraBold"/>
              </a:rPr>
              <a:t> a IA </a:t>
            </a:r>
            <a:endParaRPr lang="en-US" sz="2200" b="1" i="0" u="none" strike="noStrike">
              <a:effectLst/>
              <a:latin typeface="Aptos ExtraBold"/>
            </a:endParaRPr>
          </a:p>
        </p:txBody>
      </p:sp>
      <p:pic>
        <p:nvPicPr>
          <p:cNvPr id="8" name="Picture 4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925AFE1F-62DD-0F77-C39C-819E8955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4" y="1359302"/>
            <a:ext cx="837987" cy="7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C0461-6B34-30BF-27FA-DEAE214A2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5209B2-8652-0AB8-CF4B-6A7CC5F5D059}"/>
              </a:ext>
            </a:extLst>
          </p:cNvPr>
          <p:cNvSpPr txBox="1"/>
          <p:nvPr/>
        </p:nvSpPr>
        <p:spPr>
          <a:xfrm>
            <a:off x="582256" y="2236424"/>
            <a:ext cx="3296636" cy="1171882"/>
          </a:xfrm>
          <a:prstGeom prst="roundRect">
            <a:avLst/>
          </a:prstGeom>
          <a:solidFill>
            <a:srgbClr val="1C3076"/>
          </a:solidFill>
          <a:ln w="28575">
            <a:solidFill>
              <a:srgbClr val="1C3076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 rtl="0" fontAlgn="base">
              <a:lnSpc>
                <a:spcPct val="150000"/>
              </a:lnSpc>
            </a:pPr>
            <a:r>
              <a:rPr lang="en-US" sz="2200">
                <a:solidFill>
                  <a:srgbClr val="FFFFFF"/>
                </a:solidFill>
                <a:latin typeface="Aptos SemiBold"/>
              </a:rPr>
              <a:t>Hardware </a:t>
            </a:r>
            <a:endParaRPr lang="en-US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200">
                <a:solidFill>
                  <a:srgbClr val="FFFFFF"/>
                </a:solidFill>
                <a:latin typeface="Aptos SemiBold"/>
              </a:rPr>
              <a:t>Nvidia B200/B300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0ECA1-3240-408A-989C-276F8E91E16A}"/>
              </a:ext>
            </a:extLst>
          </p:cNvPr>
          <p:cNvSpPr txBox="1"/>
          <p:nvPr/>
        </p:nvSpPr>
        <p:spPr>
          <a:xfrm>
            <a:off x="4443572" y="2233797"/>
            <a:ext cx="3298906" cy="1171882"/>
          </a:xfrm>
          <a:prstGeom prst="roundRect">
            <a:avLst/>
          </a:prstGeom>
          <a:solidFill>
            <a:srgbClr val="1C3076"/>
          </a:solidFill>
          <a:ln w="28575">
            <a:solidFill>
              <a:srgbClr val="1C3076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FFFFFF"/>
                </a:solidFill>
                <a:latin typeface="Aptos SemiBold"/>
              </a:rPr>
              <a:t>Acesso</a:t>
            </a:r>
            <a:r>
              <a:rPr lang="en-US" sz="2200">
                <a:solidFill>
                  <a:srgbClr val="FFFFFF"/>
                </a:solidFill>
                <a:latin typeface="Aptos SemiBold"/>
              </a:rPr>
              <a:t> </a:t>
            </a:r>
            <a:endParaRPr lang="en-US" err="1">
              <a:solidFill>
                <a:srgbClr val="FFFFFF"/>
              </a:solidFill>
              <a:latin typeface="Aptos SemiBold"/>
            </a:endParaRPr>
          </a:p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FFFFFF"/>
                </a:solidFill>
                <a:latin typeface="Aptos SemiBold"/>
              </a:rPr>
              <a:t>simplificado</a:t>
            </a:r>
            <a:endParaRPr lang="en-US" err="1">
              <a:solidFill>
                <a:srgbClr val="FFFFFF"/>
              </a:solidFill>
              <a:latin typeface="Aptos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91BA73-88BC-9C19-77AB-2A575A583236}"/>
              </a:ext>
            </a:extLst>
          </p:cNvPr>
          <p:cNvSpPr txBox="1"/>
          <p:nvPr/>
        </p:nvSpPr>
        <p:spPr>
          <a:xfrm>
            <a:off x="1182106" y="5041674"/>
            <a:ext cx="3862948" cy="5513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C00000"/>
                </a:solidFill>
                <a:latin typeface="Aptos SemiBold"/>
              </a:rPr>
              <a:t>Monitorização</a:t>
            </a:r>
            <a:r>
              <a:rPr lang="en-US" sz="2200">
                <a:solidFill>
                  <a:srgbClr val="C0000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C00000"/>
                </a:solidFill>
                <a:latin typeface="Aptos SemiBold"/>
              </a:rPr>
              <a:t>em</a:t>
            </a:r>
            <a:r>
              <a:rPr lang="en-US" sz="2200">
                <a:solidFill>
                  <a:srgbClr val="C00000"/>
                </a:solidFill>
                <a:latin typeface="Aptos SemiBold"/>
              </a:rPr>
              <a:t> tempo real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74D62-C964-3FF7-60CA-B3C555CE5E0D}"/>
              </a:ext>
            </a:extLst>
          </p:cNvPr>
          <p:cNvSpPr txBox="1"/>
          <p:nvPr/>
        </p:nvSpPr>
        <p:spPr>
          <a:xfrm>
            <a:off x="8312214" y="2228768"/>
            <a:ext cx="3299280" cy="1171882"/>
          </a:xfrm>
          <a:prstGeom prst="roundRect">
            <a:avLst/>
          </a:prstGeom>
          <a:solidFill>
            <a:srgbClr val="1C3076"/>
          </a:solidFill>
          <a:ln w="28575">
            <a:solidFill>
              <a:srgbClr val="1C3076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FFFFFF"/>
                </a:solidFill>
                <a:latin typeface="Aptos SemiBold"/>
              </a:rPr>
              <a:t>Partição</a:t>
            </a:r>
            <a:r>
              <a:rPr lang="en-US" sz="2200">
                <a:solidFill>
                  <a:srgbClr val="FFFFFF"/>
                </a:solidFill>
                <a:latin typeface="Aptos SemiBold"/>
              </a:rPr>
              <a:t> </a:t>
            </a:r>
            <a:r>
              <a:rPr lang="en-US" sz="2200" err="1">
                <a:solidFill>
                  <a:srgbClr val="FFFFFF"/>
                </a:solidFill>
                <a:latin typeface="Aptos SemiBold"/>
              </a:rPr>
              <a:t>especializada</a:t>
            </a:r>
            <a:r>
              <a:rPr lang="en-US" sz="2200">
                <a:solidFill>
                  <a:srgbClr val="FFFFFF"/>
                </a:solidFill>
                <a:latin typeface="Aptos SemiBold"/>
              </a:rPr>
              <a:t> de </a:t>
            </a:r>
            <a:r>
              <a:rPr lang="en-US" sz="2200" err="1">
                <a:solidFill>
                  <a:srgbClr val="FFFFFF"/>
                </a:solidFill>
                <a:latin typeface="Aptos SemiBold"/>
              </a:rPr>
              <a:t>inferência</a:t>
            </a:r>
            <a:endParaRPr lang="en-US" err="1">
              <a:solidFill>
                <a:srgbClr val="FFFFFF"/>
              </a:solidFill>
              <a:latin typeface="Aptos Semi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1E23A1-C5B6-39E8-5579-1B3E4B1F838E}"/>
              </a:ext>
            </a:extLst>
          </p:cNvPr>
          <p:cNvSpPr txBox="1"/>
          <p:nvPr/>
        </p:nvSpPr>
        <p:spPr>
          <a:xfrm>
            <a:off x="5882201" y="5041067"/>
            <a:ext cx="5032224" cy="5513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err="1">
                <a:solidFill>
                  <a:srgbClr val="C00000"/>
                </a:solidFill>
                <a:latin typeface="Aptos SemiBold"/>
              </a:rPr>
              <a:t>Acessos</a:t>
            </a:r>
            <a:r>
              <a:rPr lang="en-US" sz="2200">
                <a:solidFill>
                  <a:srgbClr val="C0000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C00000"/>
                </a:solidFill>
                <a:latin typeface="Aptos SemiBold"/>
              </a:rPr>
              <a:t>prolongados</a:t>
            </a:r>
            <a:endParaRPr lang="en-US">
              <a:solidFill>
                <a:srgbClr val="C00000"/>
              </a:solidFill>
              <a:latin typeface="Aptos Semi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BEE1E-0AF7-A205-CA1A-BE4F29A043E9}"/>
              </a:ext>
            </a:extLst>
          </p:cNvPr>
          <p:cNvGrpSpPr/>
          <p:nvPr/>
        </p:nvGrpSpPr>
        <p:grpSpPr>
          <a:xfrm>
            <a:off x="3051192" y="3594923"/>
            <a:ext cx="6108361" cy="1163120"/>
            <a:chOff x="3051192" y="3594923"/>
            <a:chExt cx="6108361" cy="116312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A906EBF-68EB-333B-D1D7-858D0A4BE3C9}"/>
                </a:ext>
              </a:extLst>
            </p:cNvPr>
            <p:cNvGrpSpPr/>
            <p:nvPr/>
          </p:nvGrpSpPr>
          <p:grpSpPr>
            <a:xfrm>
              <a:off x="3051192" y="3601492"/>
              <a:ext cx="3047223" cy="1156551"/>
              <a:chOff x="3051192" y="3425646"/>
              <a:chExt cx="3047223" cy="1156551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C8BB5E6-2FE9-63B6-27A0-1A7EEEC1F404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172DD7C7-E90C-5982-B822-51F06D5BF1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755C6009-FA79-2D94-A2F9-E1DF5E8255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47C7DFE3-BE6A-663F-CF18-73630653CB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D4E8B9FC-9707-461F-6FDF-CE7CD31CAE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899F4254-0873-04E7-6121-8CC0967733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DB37E485-2E05-D2CE-F9BF-9081B9D7A1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EC880570-4D8D-E4EB-9209-CBD4E9354F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">
                  <a:extLst>
                    <a:ext uri="{FF2B5EF4-FFF2-40B4-BE49-F238E27FC236}">
                      <a16:creationId xmlns:a16="http://schemas.microsoft.com/office/drawing/2014/main" id="{DF852B8B-F878-FC64-1724-34D986DB1A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E1869C6-423B-6706-31FD-1EA740826E60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63" name="Picture 4">
                  <a:extLst>
                    <a:ext uri="{FF2B5EF4-FFF2-40B4-BE49-F238E27FC236}">
                      <a16:creationId xmlns:a16="http://schemas.microsoft.com/office/drawing/2014/main" id="{DB407329-B5D2-51F4-CDE7-CD8860F0C4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74CD0AE3-3E1C-81B0-1B71-F8DA035FCA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4">
                  <a:extLst>
                    <a:ext uri="{FF2B5EF4-FFF2-40B4-BE49-F238E27FC236}">
                      <a16:creationId xmlns:a16="http://schemas.microsoft.com/office/drawing/2014/main" id="{EBF3A0A2-2949-C159-7AAD-C84DD7D4F5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4">
                  <a:extLst>
                    <a:ext uri="{FF2B5EF4-FFF2-40B4-BE49-F238E27FC236}">
                      <a16:creationId xmlns:a16="http://schemas.microsoft.com/office/drawing/2014/main" id="{026389FB-8572-81E7-F753-9690754FB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4">
                  <a:extLst>
                    <a:ext uri="{FF2B5EF4-FFF2-40B4-BE49-F238E27FC236}">
                      <a16:creationId xmlns:a16="http://schemas.microsoft.com/office/drawing/2014/main" id="{8EBC0DE3-9FB6-F7EC-74A5-60555E643F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4">
                  <a:extLst>
                    <a:ext uri="{FF2B5EF4-FFF2-40B4-BE49-F238E27FC236}">
                      <a16:creationId xmlns:a16="http://schemas.microsoft.com/office/drawing/2014/main" id="{1DAF3FE3-E562-6AB8-38F3-D8F7D2564B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4">
                  <a:extLst>
                    <a:ext uri="{FF2B5EF4-FFF2-40B4-BE49-F238E27FC236}">
                      <a16:creationId xmlns:a16="http://schemas.microsoft.com/office/drawing/2014/main" id="{977B6E66-CFE2-81CA-9D4A-778D500041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4">
                  <a:extLst>
                    <a:ext uri="{FF2B5EF4-FFF2-40B4-BE49-F238E27FC236}">
                      <a16:creationId xmlns:a16="http://schemas.microsoft.com/office/drawing/2014/main" id="{3C322131-9F9C-6D48-852F-814CCC2D7B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32BD29D-BD0B-DC21-C927-7CF95FF1801E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72" name="Picture 4">
                  <a:extLst>
                    <a:ext uri="{FF2B5EF4-FFF2-40B4-BE49-F238E27FC236}">
                      <a16:creationId xmlns:a16="http://schemas.microsoft.com/office/drawing/2014/main" id="{9171712D-0F94-1B67-B87F-4CFE8A22A8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7BE1AB83-5336-EED3-E6A6-FE7E5A2C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9EFAD7FE-8EAD-B14A-AE4F-CE649CDF29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4">
                  <a:extLst>
                    <a:ext uri="{FF2B5EF4-FFF2-40B4-BE49-F238E27FC236}">
                      <a16:creationId xmlns:a16="http://schemas.microsoft.com/office/drawing/2014/main" id="{AD88689A-6922-0EF0-379F-81B08FFB13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4">
                  <a:extLst>
                    <a:ext uri="{FF2B5EF4-FFF2-40B4-BE49-F238E27FC236}">
                      <a16:creationId xmlns:a16="http://schemas.microsoft.com/office/drawing/2014/main" id="{FB215A5E-71D8-CB83-917E-3F9ABAA226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>
                  <a:extLst>
                    <a:ext uri="{FF2B5EF4-FFF2-40B4-BE49-F238E27FC236}">
                      <a16:creationId xmlns:a16="http://schemas.microsoft.com/office/drawing/2014/main" id="{DA7D8D07-FFD6-279F-7310-76DC2794CB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1F6E46F7-C3C4-3B48-7584-F2EDDBE929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4">
                  <a:extLst>
                    <a:ext uri="{FF2B5EF4-FFF2-40B4-BE49-F238E27FC236}">
                      <a16:creationId xmlns:a16="http://schemas.microsoft.com/office/drawing/2014/main" id="{8E0CD66D-5763-04EB-F01E-6FD5B14B4F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BA4E6DF-A254-FB78-C843-C7C629AC101C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81" name="Picture 4">
                  <a:extLst>
                    <a:ext uri="{FF2B5EF4-FFF2-40B4-BE49-F238E27FC236}">
                      <a16:creationId xmlns:a16="http://schemas.microsoft.com/office/drawing/2014/main" id="{1C081706-9E8B-B357-A601-E8BF0D699C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4">
                  <a:extLst>
                    <a:ext uri="{FF2B5EF4-FFF2-40B4-BE49-F238E27FC236}">
                      <a16:creationId xmlns:a16="http://schemas.microsoft.com/office/drawing/2014/main" id="{0B3BAE46-5633-F20E-4129-B49F712908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4">
                  <a:extLst>
                    <a:ext uri="{FF2B5EF4-FFF2-40B4-BE49-F238E27FC236}">
                      <a16:creationId xmlns:a16="http://schemas.microsoft.com/office/drawing/2014/main" id="{F4FC1A52-492F-1D70-CAD3-7ACA43E53A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4">
                  <a:extLst>
                    <a:ext uri="{FF2B5EF4-FFF2-40B4-BE49-F238E27FC236}">
                      <a16:creationId xmlns:a16="http://schemas.microsoft.com/office/drawing/2014/main" id="{5F7BFBD0-6246-D06D-722B-066E62CB26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4">
                  <a:extLst>
                    <a:ext uri="{FF2B5EF4-FFF2-40B4-BE49-F238E27FC236}">
                      <a16:creationId xmlns:a16="http://schemas.microsoft.com/office/drawing/2014/main" id="{D9D2F008-CE9C-BC47-D18F-F8FA833BB7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4">
                  <a:extLst>
                    <a:ext uri="{FF2B5EF4-FFF2-40B4-BE49-F238E27FC236}">
                      <a16:creationId xmlns:a16="http://schemas.microsoft.com/office/drawing/2014/main" id="{5C77449D-B7BA-981B-BBD1-D7F5053B04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4">
                  <a:extLst>
                    <a:ext uri="{FF2B5EF4-FFF2-40B4-BE49-F238E27FC236}">
                      <a16:creationId xmlns:a16="http://schemas.microsoft.com/office/drawing/2014/main" id="{07CFA825-85F6-0231-E571-E7BE5B6497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4">
                  <a:extLst>
                    <a:ext uri="{FF2B5EF4-FFF2-40B4-BE49-F238E27FC236}">
                      <a16:creationId xmlns:a16="http://schemas.microsoft.com/office/drawing/2014/main" id="{13454815-7585-7AE2-1941-2848DDA080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C76BA02-F77C-C3FB-FF09-9CC89861AD33}"/>
                </a:ext>
              </a:extLst>
            </p:cNvPr>
            <p:cNvGrpSpPr/>
            <p:nvPr/>
          </p:nvGrpSpPr>
          <p:grpSpPr>
            <a:xfrm>
              <a:off x="6112330" y="3594923"/>
              <a:ext cx="3047223" cy="1156551"/>
              <a:chOff x="3051192" y="3425646"/>
              <a:chExt cx="3047223" cy="1156551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0B244164-23C9-C706-9C9C-68CA45AEC57F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9" name="Picture 4">
                  <a:extLst>
                    <a:ext uri="{FF2B5EF4-FFF2-40B4-BE49-F238E27FC236}">
                      <a16:creationId xmlns:a16="http://schemas.microsoft.com/office/drawing/2014/main" id="{D935EAF1-960F-90FE-0338-2D4C685387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4">
                  <a:extLst>
                    <a:ext uri="{FF2B5EF4-FFF2-40B4-BE49-F238E27FC236}">
                      <a16:creationId xmlns:a16="http://schemas.microsoft.com/office/drawing/2014/main" id="{5219A321-8C85-EB34-49A5-12E3178ECC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4">
                  <a:extLst>
                    <a:ext uri="{FF2B5EF4-FFF2-40B4-BE49-F238E27FC236}">
                      <a16:creationId xmlns:a16="http://schemas.microsoft.com/office/drawing/2014/main" id="{EDB68EF5-3F2A-F199-8118-1A9ECDBBDC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4">
                  <a:extLst>
                    <a:ext uri="{FF2B5EF4-FFF2-40B4-BE49-F238E27FC236}">
                      <a16:creationId xmlns:a16="http://schemas.microsoft.com/office/drawing/2014/main" id="{BFE969AC-A63E-A561-2A12-421949CF58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" name="Picture 4">
                  <a:extLst>
                    <a:ext uri="{FF2B5EF4-FFF2-40B4-BE49-F238E27FC236}">
                      <a16:creationId xmlns:a16="http://schemas.microsoft.com/office/drawing/2014/main" id="{6ED1C616-DD5C-DC10-6021-773B8152D7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4">
                  <a:extLst>
                    <a:ext uri="{FF2B5EF4-FFF2-40B4-BE49-F238E27FC236}">
                      <a16:creationId xmlns:a16="http://schemas.microsoft.com/office/drawing/2014/main" id="{64C6523F-647F-2F1F-5D76-D358AB4F8B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4">
                  <a:extLst>
                    <a:ext uri="{FF2B5EF4-FFF2-40B4-BE49-F238E27FC236}">
                      <a16:creationId xmlns:a16="http://schemas.microsoft.com/office/drawing/2014/main" id="{2E118806-7DC5-0033-C5D5-24C33FDB99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1C467D6F-D85B-FCA1-86E5-5B9537B97C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16A3342-BDD8-8673-8A51-F1104E40CAF1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1" name="Picture 4">
                  <a:extLst>
                    <a:ext uri="{FF2B5EF4-FFF2-40B4-BE49-F238E27FC236}">
                      <a16:creationId xmlns:a16="http://schemas.microsoft.com/office/drawing/2014/main" id="{9AD2B916-50B1-19E7-6FB0-14C3547F8E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B9FB823F-730B-4128-67F3-F109ABADC3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4">
                  <a:extLst>
                    <a:ext uri="{FF2B5EF4-FFF2-40B4-BE49-F238E27FC236}">
                      <a16:creationId xmlns:a16="http://schemas.microsoft.com/office/drawing/2014/main" id="{E1761B7B-9CAE-8A08-ACDB-F0EA9D0015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2B514F7E-0934-74D3-063C-EA4BB1993D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>
                  <a:extLst>
                    <a:ext uri="{FF2B5EF4-FFF2-40B4-BE49-F238E27FC236}">
                      <a16:creationId xmlns:a16="http://schemas.microsoft.com/office/drawing/2014/main" id="{8CA22BCF-C152-7C8B-BBAC-8FEF15A3E8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92D1653B-F2B9-0A1D-3987-5DCD3C32C4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4">
                  <a:extLst>
                    <a:ext uri="{FF2B5EF4-FFF2-40B4-BE49-F238E27FC236}">
                      <a16:creationId xmlns:a16="http://schemas.microsoft.com/office/drawing/2014/main" id="{501F9BCF-60E0-D2F2-EF31-C4E1AA31F6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4">
                  <a:extLst>
                    <a:ext uri="{FF2B5EF4-FFF2-40B4-BE49-F238E27FC236}">
                      <a16:creationId xmlns:a16="http://schemas.microsoft.com/office/drawing/2014/main" id="{4E90E6EC-D2E6-8FB7-0DA8-2A2FBE2B25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99907F5-62DE-64F8-AE94-A4BB9271F9A9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03" name="Picture 4">
                  <a:extLst>
                    <a:ext uri="{FF2B5EF4-FFF2-40B4-BE49-F238E27FC236}">
                      <a16:creationId xmlns:a16="http://schemas.microsoft.com/office/drawing/2014/main" id="{08B0DFD0-13B1-7207-7922-EA8F4693B7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AB494B83-AF26-8C08-4393-BABB84F5C4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4">
                  <a:extLst>
                    <a:ext uri="{FF2B5EF4-FFF2-40B4-BE49-F238E27FC236}">
                      <a16:creationId xmlns:a16="http://schemas.microsoft.com/office/drawing/2014/main" id="{5D9C83E9-15BF-E5D0-65C9-16D8C22778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076462AC-374B-6FFE-A7D9-00B996C597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4">
                  <a:extLst>
                    <a:ext uri="{FF2B5EF4-FFF2-40B4-BE49-F238E27FC236}">
                      <a16:creationId xmlns:a16="http://schemas.microsoft.com/office/drawing/2014/main" id="{F319F49C-073E-34B4-2D56-39249E55EC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59CA8298-048D-55E1-928D-90C89396EF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>
                  <a:extLst>
                    <a:ext uri="{FF2B5EF4-FFF2-40B4-BE49-F238E27FC236}">
                      <a16:creationId xmlns:a16="http://schemas.microsoft.com/office/drawing/2014/main" id="{3529A288-B8B4-B5A4-04FB-308CDE13C4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829EE593-6820-795D-B3A9-83A5643141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3EF1791-8A82-818F-14AB-7E2AC8B7597A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95" name="Picture 4">
                  <a:extLst>
                    <a:ext uri="{FF2B5EF4-FFF2-40B4-BE49-F238E27FC236}">
                      <a16:creationId xmlns:a16="http://schemas.microsoft.com/office/drawing/2014/main" id="{0375C409-44ED-D7A3-8BA8-2A06204CAE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6" name="Picture 4">
                  <a:extLst>
                    <a:ext uri="{FF2B5EF4-FFF2-40B4-BE49-F238E27FC236}">
                      <a16:creationId xmlns:a16="http://schemas.microsoft.com/office/drawing/2014/main" id="{56ABE862-6993-FF66-29F0-D1037EE2FC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4">
                  <a:extLst>
                    <a:ext uri="{FF2B5EF4-FFF2-40B4-BE49-F238E27FC236}">
                      <a16:creationId xmlns:a16="http://schemas.microsoft.com/office/drawing/2014/main" id="{BB9176ED-8D0F-4444-6188-86C1853D9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4">
                  <a:extLst>
                    <a:ext uri="{FF2B5EF4-FFF2-40B4-BE49-F238E27FC236}">
                      <a16:creationId xmlns:a16="http://schemas.microsoft.com/office/drawing/2014/main" id="{55A96D97-49AB-2BE1-C127-7D59E3495C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C5D6AC9F-9695-C123-D4DA-8B66DD22D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43ED8D51-1985-4406-F124-5DD53372C3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>
                  <a:extLst>
                    <a:ext uri="{FF2B5EF4-FFF2-40B4-BE49-F238E27FC236}">
                      <a16:creationId xmlns:a16="http://schemas.microsoft.com/office/drawing/2014/main" id="{4A6FA1FA-0675-F790-98D8-66A42A01B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90798B8D-C4F6-A836-8932-7F50F5E9F6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FC5599C-F853-9252-04BB-CC7DF9926E65}"/>
              </a:ext>
            </a:extLst>
          </p:cNvPr>
          <p:cNvSpPr/>
          <p:nvPr/>
        </p:nvSpPr>
        <p:spPr>
          <a:xfrm>
            <a:off x="7634785" y="3609039"/>
            <a:ext cx="1532524" cy="1152847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 descr="A blue whale with a blue tail&#10;&#10;AI-generated content may be incorrect.">
            <a:extLst>
              <a:ext uri="{FF2B5EF4-FFF2-40B4-BE49-F238E27FC236}">
                <a16:creationId xmlns:a16="http://schemas.microsoft.com/office/drawing/2014/main" id="{85AB621B-0A4A-37BC-8628-F2429CCF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79" y="3880742"/>
            <a:ext cx="785805" cy="591208"/>
          </a:xfrm>
          <a:prstGeom prst="rect">
            <a:avLst/>
          </a:prstGeom>
        </p:spPr>
      </p:pic>
      <p:pic>
        <p:nvPicPr>
          <p:cNvPr id="129" name="Picture 128" descr="https://upload.wikimedia.org/wikipedia/commons/thumb/3/39/Kubernetes_logo_without_workmark.svg/960px-Kubernetes_logo_without_workmark.svg.png">
            <a:extLst>
              <a:ext uri="{FF2B5EF4-FFF2-40B4-BE49-F238E27FC236}">
                <a16:creationId xmlns:a16="http://schemas.microsoft.com/office/drawing/2014/main" id="{0CC3C886-2D9B-FC4E-2EB0-1C1A4A7D0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527" y="3815052"/>
            <a:ext cx="776533" cy="722588"/>
          </a:xfrm>
          <a:prstGeom prst="rect">
            <a:avLst/>
          </a:prstGeom>
        </p:spPr>
      </p:pic>
      <p:pic>
        <p:nvPicPr>
          <p:cNvPr id="130" name="Graphic 129" descr="Clock with solid fill">
            <a:extLst>
              <a:ext uri="{FF2B5EF4-FFF2-40B4-BE49-F238E27FC236}">
                <a16:creationId xmlns:a16="http://schemas.microsoft.com/office/drawing/2014/main" id="{A5DBF946-446B-550A-2109-F2A83B75A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0717" y="3719146"/>
            <a:ext cx="914400" cy="914400"/>
          </a:xfrm>
          <a:prstGeom prst="rect">
            <a:avLst/>
          </a:prstGeom>
        </p:spPr>
      </p:pic>
      <p:pic>
        <p:nvPicPr>
          <p:cNvPr id="132" name="Graphic 131" descr="Gauge with solid fill">
            <a:extLst>
              <a:ext uri="{FF2B5EF4-FFF2-40B4-BE49-F238E27FC236}">
                <a16:creationId xmlns:a16="http://schemas.microsoft.com/office/drawing/2014/main" id="{767A689D-C453-FB68-B629-F36DC0E0A8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17500" y="36206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/>
      <p:bldP spid="24" grpId="0" animBg="1"/>
      <p:bldP spid="26" grpId="0"/>
      <p:bldP spid="1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99A3-14F3-B6F4-3062-D658D2D2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 se </a:t>
            </a:r>
            <a:r>
              <a:rPr lang="en-US" err="1"/>
              <a:t>utiliza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máquina</a:t>
            </a:r>
            <a:r>
              <a:rPr lang="en-US"/>
              <a:t> </a:t>
            </a:r>
            <a:r>
              <a:rPr lang="en-US" err="1"/>
              <a:t>destas</a:t>
            </a:r>
            <a:r>
              <a:rPr lang="en-US"/>
              <a:t> (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dia</a:t>
            </a:r>
            <a:r>
              <a:rPr lang="en-US"/>
              <a:t> de </a:t>
            </a:r>
            <a:r>
              <a:rPr lang="en-US" err="1"/>
              <a:t>hoje</a:t>
            </a:r>
            <a:r>
              <a:rPr lang="en-US"/>
              <a:t>)?</a:t>
            </a:r>
            <a:endParaRPr lang="en-US" b="0"/>
          </a:p>
          <a:p>
            <a:endParaRPr lang="en-US"/>
          </a:p>
        </p:txBody>
      </p:sp>
      <p:pic>
        <p:nvPicPr>
          <p:cNvPr id="4" name="Content Placeholder 3" descr="User with solid fill">
            <a:extLst>
              <a:ext uri="{FF2B5EF4-FFF2-40B4-BE49-F238E27FC236}">
                <a16:creationId xmlns:a16="http://schemas.microsoft.com/office/drawing/2014/main" id="{27F7E7D1-9B68-6D70-6208-CD6D634F1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788468" y="1206406"/>
            <a:ext cx="764499" cy="776991"/>
          </a:xfrm>
          <a:prstGeom prst="rect">
            <a:avLst/>
          </a:prstGeom>
        </p:spPr>
      </p:pic>
      <p:pic>
        <p:nvPicPr>
          <p:cNvPr id="5" name="Graphic 4" descr="Computer with solid fill">
            <a:extLst>
              <a:ext uri="{FF2B5EF4-FFF2-40B4-BE49-F238E27FC236}">
                <a16:creationId xmlns:a16="http://schemas.microsoft.com/office/drawing/2014/main" id="{1EE99918-A050-54C8-CAF8-FE6AB137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1833" y="1897504"/>
            <a:ext cx="720778" cy="745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B589C-715A-3812-42F0-B5980A430BAB}"/>
              </a:ext>
            </a:extLst>
          </p:cNvPr>
          <p:cNvSpPr txBox="1"/>
          <p:nvPr/>
        </p:nvSpPr>
        <p:spPr>
          <a:xfrm>
            <a:off x="5747897" y="2098684"/>
            <a:ext cx="844002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Login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7" name="Graphic 6" descr="Cmd Terminal with solid fill">
            <a:extLst>
              <a:ext uri="{FF2B5EF4-FFF2-40B4-BE49-F238E27FC236}">
                <a16:creationId xmlns:a16="http://schemas.microsoft.com/office/drawing/2014/main" id="{880E7462-0A9A-F8A8-788A-CD46E069F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6832" y="1897505"/>
            <a:ext cx="783237" cy="77699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E61FAC1-423E-013B-9B39-D1C31E0CF0CB}"/>
              </a:ext>
            </a:extLst>
          </p:cNvPr>
          <p:cNvSpPr/>
          <p:nvPr/>
        </p:nvSpPr>
        <p:spPr>
          <a:xfrm>
            <a:off x="6032887" y="2516712"/>
            <a:ext cx="267557" cy="370559"/>
          </a:xfrm>
          <a:prstGeom prst="downArrow">
            <a:avLst/>
          </a:prstGeom>
          <a:solidFill>
            <a:srgbClr val="B9E2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4DA5C-D558-0B06-97F1-E514FB27325B}"/>
              </a:ext>
            </a:extLst>
          </p:cNvPr>
          <p:cNvSpPr txBox="1"/>
          <p:nvPr/>
        </p:nvSpPr>
        <p:spPr>
          <a:xfrm>
            <a:off x="5425264" y="2961187"/>
            <a:ext cx="1489267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Scheduler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11" name="Graphic 10" descr="Web design with solid fill">
            <a:extLst>
              <a:ext uri="{FF2B5EF4-FFF2-40B4-BE49-F238E27FC236}">
                <a16:creationId xmlns:a16="http://schemas.microsoft.com/office/drawing/2014/main" id="{62427B63-81A4-D05A-0BA8-AC8059D11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30" y="3350752"/>
            <a:ext cx="914400" cy="914400"/>
          </a:xfrm>
          <a:prstGeom prst="rect">
            <a:avLst/>
          </a:prstGeom>
        </p:spPr>
      </p:pic>
      <p:pic>
        <p:nvPicPr>
          <p:cNvPr id="14" name="Graphic 13" descr="Database with solid fill">
            <a:extLst>
              <a:ext uri="{FF2B5EF4-FFF2-40B4-BE49-F238E27FC236}">
                <a16:creationId xmlns:a16="http://schemas.microsoft.com/office/drawing/2014/main" id="{48EEDA7C-2548-0017-6E9C-75127B3EC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8379" y="3561224"/>
            <a:ext cx="1114268" cy="1139251"/>
          </a:xfrm>
          <a:prstGeom prst="rect">
            <a:avLst/>
          </a:prstGeom>
        </p:spPr>
      </p:pic>
      <p:pic>
        <p:nvPicPr>
          <p:cNvPr id="15" name="Graphic 14" descr="Server with solid fill">
            <a:extLst>
              <a:ext uri="{FF2B5EF4-FFF2-40B4-BE49-F238E27FC236}">
                <a16:creationId xmlns:a16="http://schemas.microsoft.com/office/drawing/2014/main" id="{EAA1D53F-9B8E-BFA6-DA68-97BE3CEC31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9847" y="3341927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EA41BB-5CDE-B418-B226-52F89BCC9963}"/>
              </a:ext>
            </a:extLst>
          </p:cNvPr>
          <p:cNvSpPr txBox="1"/>
          <p:nvPr/>
        </p:nvSpPr>
        <p:spPr>
          <a:xfrm>
            <a:off x="1854150" y="3159119"/>
            <a:ext cx="2042918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rgbClr val="27B0B0"/>
                </a:solidFill>
                <a:latin typeface="Aptos ExtraBold"/>
              </a:rPr>
              <a:t>Armazenamento</a:t>
            </a:r>
            <a:r>
              <a:rPr lang="en-US">
                <a:solidFill>
                  <a:srgbClr val="27B0B0"/>
                </a:solidFill>
                <a:latin typeface="Aptos ExtraBold"/>
              </a:rPr>
              <a:t> </a:t>
            </a:r>
            <a:endParaRPr lang="en-US">
              <a:solidFill>
                <a:srgbClr val="27B0B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5636C9-DF02-A54B-B55E-2B0FC79229A0}"/>
              </a:ext>
            </a:extLst>
          </p:cNvPr>
          <p:cNvCxnSpPr/>
          <p:nvPr/>
        </p:nvCxnSpPr>
        <p:spPr>
          <a:xfrm>
            <a:off x="6162261" y="4189159"/>
            <a:ext cx="0" cy="390202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2D705D8-D5B1-446E-62CA-24F641BA4D1B}"/>
              </a:ext>
            </a:extLst>
          </p:cNvPr>
          <p:cNvCxnSpPr>
            <a:cxnSpLocks/>
          </p:cNvCxnSpPr>
          <p:nvPr/>
        </p:nvCxnSpPr>
        <p:spPr>
          <a:xfrm flipH="1" flipV="1">
            <a:off x="3340001" y="4105518"/>
            <a:ext cx="2447969" cy="14724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C986B09E-DF36-882F-7E17-A9FD3DE0C1E6}"/>
              </a:ext>
            </a:extLst>
          </p:cNvPr>
          <p:cNvSpPr/>
          <p:nvPr/>
        </p:nvSpPr>
        <p:spPr>
          <a:xfrm>
            <a:off x="5948752" y="3931478"/>
            <a:ext cx="449101" cy="412289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BFB48B6-04C3-8ED8-B96F-32210FC51D1E}"/>
              </a:ext>
            </a:extLst>
          </p:cNvPr>
          <p:cNvSpPr/>
          <p:nvPr/>
        </p:nvSpPr>
        <p:spPr>
          <a:xfrm>
            <a:off x="7756201" y="2517911"/>
            <a:ext cx="2933883" cy="183321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raphic 82" descr="Web design with solid fill">
            <a:extLst>
              <a:ext uri="{FF2B5EF4-FFF2-40B4-BE49-F238E27FC236}">
                <a16:creationId xmlns:a16="http://schemas.microsoft.com/office/drawing/2014/main" id="{3F19137A-7A75-0997-3143-9498CCE5C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29" y="2592433"/>
            <a:ext cx="914400" cy="9144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EB0A52C-CA41-D25E-7A40-7D940E98BF7B}"/>
              </a:ext>
            </a:extLst>
          </p:cNvPr>
          <p:cNvSpPr txBox="1"/>
          <p:nvPr/>
        </p:nvSpPr>
        <p:spPr>
          <a:xfrm>
            <a:off x="9313269" y="3575136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"/>
              </a:rPr>
              <a:t>Fila</a:t>
            </a:r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8A58B41-11E1-1B69-68F4-A8A6816D6DAA}"/>
              </a:ext>
            </a:extLst>
          </p:cNvPr>
          <p:cNvCxnSpPr/>
          <p:nvPr/>
        </p:nvCxnSpPr>
        <p:spPr>
          <a:xfrm>
            <a:off x="9239709" y="2300725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36A7A44-BA52-72DF-A8BB-22450F63C5F4}"/>
              </a:ext>
            </a:extLst>
          </p:cNvPr>
          <p:cNvCxnSpPr>
            <a:cxnSpLocks/>
          </p:cNvCxnSpPr>
          <p:nvPr/>
        </p:nvCxnSpPr>
        <p:spPr>
          <a:xfrm>
            <a:off x="9250752" y="3180522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90F4D82-AB0A-E34D-FC5F-230EF4EC2A34}"/>
              </a:ext>
            </a:extLst>
          </p:cNvPr>
          <p:cNvCxnSpPr>
            <a:cxnSpLocks/>
          </p:cNvCxnSpPr>
          <p:nvPr/>
        </p:nvCxnSpPr>
        <p:spPr>
          <a:xfrm>
            <a:off x="9250752" y="4086087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E551242C-611C-5379-BAA0-F84EB9CE3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A4313-BCA3-78DB-70E8-2C17C54C2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26</a:t>
            </a:fld>
            <a:endParaRPr lang="en-US"/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295ECAB3-97F2-2FCC-F92A-49AD330614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11965" y="1207138"/>
            <a:ext cx="773031" cy="767546"/>
          </a:xfrm>
          <a:prstGeom prst="rect">
            <a:avLst/>
          </a:prstGeom>
        </p:spPr>
      </p:pic>
      <p:pic>
        <p:nvPicPr>
          <p:cNvPr id="18" name="Content Placeholder 3" descr="User with solid fill">
            <a:extLst>
              <a:ext uri="{FF2B5EF4-FFF2-40B4-BE49-F238E27FC236}">
                <a16:creationId xmlns:a16="http://schemas.microsoft.com/office/drawing/2014/main" id="{42058E12-B510-FDE1-3CBB-96D8942E59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auto">
          <a:xfrm>
            <a:off x="6558351" y="1201151"/>
            <a:ext cx="764499" cy="776991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47E3E12-B92E-D86C-7D14-202901761AFB}"/>
              </a:ext>
            </a:extLst>
          </p:cNvPr>
          <p:cNvGrpSpPr/>
          <p:nvPr/>
        </p:nvGrpSpPr>
        <p:grpSpPr>
          <a:xfrm>
            <a:off x="3077468" y="4573699"/>
            <a:ext cx="6108361" cy="1163120"/>
            <a:chOff x="3051192" y="3594923"/>
            <a:chExt cx="6108361" cy="1163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DA0190-F698-089A-1C57-5A1AD1659D6E}"/>
                </a:ext>
              </a:extLst>
            </p:cNvPr>
            <p:cNvGrpSpPr/>
            <p:nvPr/>
          </p:nvGrpSpPr>
          <p:grpSpPr>
            <a:xfrm>
              <a:off x="3051192" y="3601492"/>
              <a:ext cx="3047223" cy="1156551"/>
              <a:chOff x="3051192" y="3425646"/>
              <a:chExt cx="3047223" cy="1156551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E9C1945-BBEF-2923-898B-C8D8E6894962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23" name="Picture 4">
                  <a:extLst>
                    <a:ext uri="{FF2B5EF4-FFF2-40B4-BE49-F238E27FC236}">
                      <a16:creationId xmlns:a16="http://schemas.microsoft.com/office/drawing/2014/main" id="{68A395BE-F9F8-4DFA-2C81-4C287FC67D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4">
                  <a:extLst>
                    <a:ext uri="{FF2B5EF4-FFF2-40B4-BE49-F238E27FC236}">
                      <a16:creationId xmlns:a16="http://schemas.microsoft.com/office/drawing/2014/main" id="{EF5D6D80-C293-5F2E-0B8B-B8DAAA553E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4">
                  <a:extLst>
                    <a:ext uri="{FF2B5EF4-FFF2-40B4-BE49-F238E27FC236}">
                      <a16:creationId xmlns:a16="http://schemas.microsoft.com/office/drawing/2014/main" id="{CBF2DDE0-B46A-EF5B-7A2D-E06B50AC87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755633D0-22F6-88A7-7644-8D36DFC385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4">
                  <a:extLst>
                    <a:ext uri="{FF2B5EF4-FFF2-40B4-BE49-F238E27FC236}">
                      <a16:creationId xmlns:a16="http://schemas.microsoft.com/office/drawing/2014/main" id="{1A2861D4-8846-D4AC-FFE6-55DB7AE6C3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4">
                  <a:extLst>
                    <a:ext uri="{FF2B5EF4-FFF2-40B4-BE49-F238E27FC236}">
                      <a16:creationId xmlns:a16="http://schemas.microsoft.com/office/drawing/2014/main" id="{9C823932-04CC-B68D-2492-AE43D6507D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" name="Picture 4">
                  <a:extLst>
                    <a:ext uri="{FF2B5EF4-FFF2-40B4-BE49-F238E27FC236}">
                      <a16:creationId xmlns:a16="http://schemas.microsoft.com/office/drawing/2014/main" id="{537FC37C-FD33-C23A-8C48-66F469AED9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0" name="Picture 4">
                  <a:extLst>
                    <a:ext uri="{FF2B5EF4-FFF2-40B4-BE49-F238E27FC236}">
                      <a16:creationId xmlns:a16="http://schemas.microsoft.com/office/drawing/2014/main" id="{C7E41EF9-C52D-40E3-3B49-3E1F8226F6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00E57A9-E786-B201-2ADE-D80685965AE2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5" name="Picture 4">
                  <a:extLst>
                    <a:ext uri="{FF2B5EF4-FFF2-40B4-BE49-F238E27FC236}">
                      <a16:creationId xmlns:a16="http://schemas.microsoft.com/office/drawing/2014/main" id="{A9B53F5A-4098-5E27-E4D1-73CA5F84A8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4D8DA5E0-9385-65C1-77BC-1D48AE6C83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4">
                  <a:extLst>
                    <a:ext uri="{FF2B5EF4-FFF2-40B4-BE49-F238E27FC236}">
                      <a16:creationId xmlns:a16="http://schemas.microsoft.com/office/drawing/2014/main" id="{3D6C2016-9B82-862B-EFF7-0D68BE481F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4">
                  <a:extLst>
                    <a:ext uri="{FF2B5EF4-FFF2-40B4-BE49-F238E27FC236}">
                      <a16:creationId xmlns:a16="http://schemas.microsoft.com/office/drawing/2014/main" id="{14798FE5-7BE8-A7FE-BF4A-C69F491EB8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4">
                  <a:extLst>
                    <a:ext uri="{FF2B5EF4-FFF2-40B4-BE49-F238E27FC236}">
                      <a16:creationId xmlns:a16="http://schemas.microsoft.com/office/drawing/2014/main" id="{1C953BAC-E71A-4764-3001-9CC17FDFD8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4">
                  <a:extLst>
                    <a:ext uri="{FF2B5EF4-FFF2-40B4-BE49-F238E27FC236}">
                      <a16:creationId xmlns:a16="http://schemas.microsoft.com/office/drawing/2014/main" id="{23A00DFD-7D24-BDD5-2906-DCF92BAC4B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4">
                  <a:extLst>
                    <a:ext uri="{FF2B5EF4-FFF2-40B4-BE49-F238E27FC236}">
                      <a16:creationId xmlns:a16="http://schemas.microsoft.com/office/drawing/2014/main" id="{F9B0BA67-B543-9C34-F934-11F6AFE11C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4">
                  <a:extLst>
                    <a:ext uri="{FF2B5EF4-FFF2-40B4-BE49-F238E27FC236}">
                      <a16:creationId xmlns:a16="http://schemas.microsoft.com/office/drawing/2014/main" id="{5886BED5-08F7-2BFC-D632-CB730B0F20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28E8E45-65F2-1FAB-153A-5215B26994D8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07" name="Picture 4">
                  <a:extLst>
                    <a:ext uri="{FF2B5EF4-FFF2-40B4-BE49-F238E27FC236}">
                      <a16:creationId xmlns:a16="http://schemas.microsoft.com/office/drawing/2014/main" id="{4C09811C-C954-6F33-54F1-AD258028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712CB713-9E4A-48B2-927D-78B873ECC5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>
                  <a:extLst>
                    <a:ext uri="{FF2B5EF4-FFF2-40B4-BE49-F238E27FC236}">
                      <a16:creationId xmlns:a16="http://schemas.microsoft.com/office/drawing/2014/main" id="{04A3B04B-F216-9FED-43ED-E4D3116A5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02FD5FC0-CED9-DBEF-3C82-9E83D6BC5A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4">
                  <a:extLst>
                    <a:ext uri="{FF2B5EF4-FFF2-40B4-BE49-F238E27FC236}">
                      <a16:creationId xmlns:a16="http://schemas.microsoft.com/office/drawing/2014/main" id="{151D9A6B-71D9-0946-0882-B71D1960A6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DA20F445-7973-29FB-4A2F-7DE52507C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4">
                  <a:extLst>
                    <a:ext uri="{FF2B5EF4-FFF2-40B4-BE49-F238E27FC236}">
                      <a16:creationId xmlns:a16="http://schemas.microsoft.com/office/drawing/2014/main" id="{4E5FB365-2036-A0DB-18B8-0A5E0E317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3C2B4624-97C8-F947-7270-2749AB9264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76148B77-CC25-BC20-3E0E-3CC3380EAF82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2C3CBE4F-22C0-8FF2-ED1B-535F5AECE5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2375C50A-9EF7-6B58-0166-0794C5F143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>
                  <a:extLst>
                    <a:ext uri="{FF2B5EF4-FFF2-40B4-BE49-F238E27FC236}">
                      <a16:creationId xmlns:a16="http://schemas.microsoft.com/office/drawing/2014/main" id="{A6257C57-4D1B-4990-612B-511812374C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616D37FD-4B67-A263-A88B-14500D6B4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4">
                  <a:extLst>
                    <a:ext uri="{FF2B5EF4-FFF2-40B4-BE49-F238E27FC236}">
                      <a16:creationId xmlns:a16="http://schemas.microsoft.com/office/drawing/2014/main" id="{FC6C1771-85E0-A1FC-285C-AB35D4A2F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9E7DD07F-2430-D44F-81E2-83F222176C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4">
                  <a:extLst>
                    <a:ext uri="{FF2B5EF4-FFF2-40B4-BE49-F238E27FC236}">
                      <a16:creationId xmlns:a16="http://schemas.microsoft.com/office/drawing/2014/main" id="{3B6D2456-7E1B-55AE-8F02-4FA89CE0B6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BEA44F78-29BC-FE25-75BB-11DC943266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1CEF40-6AAD-7327-0CB6-959D12761601}"/>
                </a:ext>
              </a:extLst>
            </p:cNvPr>
            <p:cNvGrpSpPr/>
            <p:nvPr/>
          </p:nvGrpSpPr>
          <p:grpSpPr>
            <a:xfrm>
              <a:off x="6112330" y="3594923"/>
              <a:ext cx="3047223" cy="1156551"/>
              <a:chOff x="3051192" y="3425646"/>
              <a:chExt cx="3047223" cy="115655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340E4AC-C041-A2BE-B2F3-B26312347A9B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75" name="Picture 4">
                  <a:extLst>
                    <a:ext uri="{FF2B5EF4-FFF2-40B4-BE49-F238E27FC236}">
                      <a16:creationId xmlns:a16="http://schemas.microsoft.com/office/drawing/2014/main" id="{432D610F-2DFA-9C07-BBD4-A486F49EC6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>
                  <a:extLst>
                    <a:ext uri="{FF2B5EF4-FFF2-40B4-BE49-F238E27FC236}">
                      <a16:creationId xmlns:a16="http://schemas.microsoft.com/office/drawing/2014/main" id="{D1096BC8-661C-D0AF-2C8A-BBAC3FACCF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4D446EB9-341B-32A5-8E9E-6392A11D1A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4">
                  <a:extLst>
                    <a:ext uri="{FF2B5EF4-FFF2-40B4-BE49-F238E27FC236}">
                      <a16:creationId xmlns:a16="http://schemas.microsoft.com/office/drawing/2014/main" id="{EED7827F-140F-B0C7-97A5-46B76A2808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4">
                  <a:extLst>
                    <a:ext uri="{FF2B5EF4-FFF2-40B4-BE49-F238E27FC236}">
                      <a16:creationId xmlns:a16="http://schemas.microsoft.com/office/drawing/2014/main" id="{C1BBF14C-A616-7BAA-370B-0A0D49F330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" name="Picture 4">
                  <a:extLst>
                    <a:ext uri="{FF2B5EF4-FFF2-40B4-BE49-F238E27FC236}">
                      <a16:creationId xmlns:a16="http://schemas.microsoft.com/office/drawing/2014/main" id="{A55067B4-0BA3-9145-FA29-BC65D2B56E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4">
                  <a:extLst>
                    <a:ext uri="{FF2B5EF4-FFF2-40B4-BE49-F238E27FC236}">
                      <a16:creationId xmlns:a16="http://schemas.microsoft.com/office/drawing/2014/main" id="{4A4D00E9-108B-A818-53D6-B6B1534426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4">
                  <a:extLst>
                    <a:ext uri="{FF2B5EF4-FFF2-40B4-BE49-F238E27FC236}">
                      <a16:creationId xmlns:a16="http://schemas.microsoft.com/office/drawing/2014/main" id="{2BF334CC-FFE3-DAC9-E69E-3E6DE5D59A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C1F0B3A-5836-E561-F613-24966ACA0A38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7BB20811-A1E9-DEBE-2145-4124862712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">
                  <a:extLst>
                    <a:ext uri="{FF2B5EF4-FFF2-40B4-BE49-F238E27FC236}">
                      <a16:creationId xmlns:a16="http://schemas.microsoft.com/office/drawing/2014/main" id="{F1A12B21-1A7D-68CD-AC43-E1EAEAD3DC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A0FDC4BD-36AD-D7BD-5FF6-B113F2A7BB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>
                  <a:extLst>
                    <a:ext uri="{FF2B5EF4-FFF2-40B4-BE49-F238E27FC236}">
                      <a16:creationId xmlns:a16="http://schemas.microsoft.com/office/drawing/2014/main" id="{E20C1DDE-0369-D2F1-4A0D-F2F2397F10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EEA5AD75-5D5C-18AC-877A-846C6CB68C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E8C7198B-28ED-F463-12FE-2CD9D5F34C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DC4C952E-FD1C-3C0C-91D7-129E9E44C3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B9452C83-FAE3-EEA6-19A5-F5079D7D7A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C4C4001-234A-BE08-393E-CF733F397123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B1D8989C-5287-E050-9A88-21A59383C6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4">
                  <a:extLst>
                    <a:ext uri="{FF2B5EF4-FFF2-40B4-BE49-F238E27FC236}">
                      <a16:creationId xmlns:a16="http://schemas.microsoft.com/office/drawing/2014/main" id="{C8990B00-919D-D052-ED0F-6678E399F8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FB4F37C4-557A-AB6C-55AD-EBFE897E69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801DB663-5106-17D0-57E3-52B1697111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18C38129-1D6E-49D5-A19E-D8DC5EA3DE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4">
                  <a:extLst>
                    <a:ext uri="{FF2B5EF4-FFF2-40B4-BE49-F238E27FC236}">
                      <a16:creationId xmlns:a16="http://schemas.microsoft.com/office/drawing/2014/main" id="{AF1158CD-D9F7-26AD-F1AD-78E0A4FA34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CB8464A4-BEF5-455F-1DBC-179C247788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>
                  <a:extLst>
                    <a:ext uri="{FF2B5EF4-FFF2-40B4-BE49-F238E27FC236}">
                      <a16:creationId xmlns:a16="http://schemas.microsoft.com/office/drawing/2014/main" id="{170C8EBB-10A0-83E2-223A-D4EE8E2EE0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70CA7B4-CF39-61C4-1FE4-74EF5B6E320E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26" name="Picture 4">
                  <a:extLst>
                    <a:ext uri="{FF2B5EF4-FFF2-40B4-BE49-F238E27FC236}">
                      <a16:creationId xmlns:a16="http://schemas.microsoft.com/office/drawing/2014/main" id="{B7849A5A-ECF0-9D9D-3FD0-176C899C6C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5C13BE0F-DCDF-D0FD-3DB1-6EDE9ABC06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4">
                  <a:extLst>
                    <a:ext uri="{FF2B5EF4-FFF2-40B4-BE49-F238E27FC236}">
                      <a16:creationId xmlns:a16="http://schemas.microsoft.com/office/drawing/2014/main" id="{218AEB10-4F94-CFC5-D535-A4BF5738CE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4">
                  <a:extLst>
                    <a:ext uri="{FF2B5EF4-FFF2-40B4-BE49-F238E27FC236}">
                      <a16:creationId xmlns:a16="http://schemas.microsoft.com/office/drawing/2014/main" id="{2F40A2F3-38B7-191E-D85D-B8147B510B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D3A150BB-112B-3868-E4A5-BFB47F8D44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4">
                  <a:extLst>
                    <a:ext uri="{FF2B5EF4-FFF2-40B4-BE49-F238E27FC236}">
                      <a16:creationId xmlns:a16="http://schemas.microsoft.com/office/drawing/2014/main" id="{26649503-E09D-BDA3-A3C4-5A808BB8C2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80CAA408-174A-2E4A-BD8E-CEB263BDC0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>
                  <a:extLst>
                    <a:ext uri="{FF2B5EF4-FFF2-40B4-BE49-F238E27FC236}">
                      <a16:creationId xmlns:a16="http://schemas.microsoft.com/office/drawing/2014/main" id="{4166DA19-E25C-8A78-6AF5-831D284036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AC45E3E7-02C5-3293-5A1B-336791229D1B}"/>
              </a:ext>
            </a:extLst>
          </p:cNvPr>
          <p:cNvSpPr txBox="1"/>
          <p:nvPr/>
        </p:nvSpPr>
        <p:spPr>
          <a:xfrm>
            <a:off x="9275169" y="2853864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"/>
              </a:rPr>
              <a:t>Recursos</a:t>
            </a:r>
            <a:endParaRPr lang="en-US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F8D3D-A2BE-BA82-D94F-814BFA1E163B}"/>
              </a:ext>
            </a:extLst>
          </p:cNvPr>
          <p:cNvSpPr/>
          <p:nvPr/>
        </p:nvSpPr>
        <p:spPr>
          <a:xfrm>
            <a:off x="13684" y="1318746"/>
            <a:ext cx="12182590" cy="4425759"/>
          </a:xfrm>
          <a:prstGeom prst="rect">
            <a:avLst/>
          </a:prstGeom>
          <a:solidFill>
            <a:srgbClr val="BDBD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B01DF10-8320-332C-8EBC-9805E0DF8A6D}"/>
              </a:ext>
            </a:extLst>
          </p:cNvPr>
          <p:cNvSpPr txBox="1"/>
          <p:nvPr/>
        </p:nvSpPr>
        <p:spPr>
          <a:xfrm>
            <a:off x="3588046" y="1628770"/>
            <a:ext cx="4724162" cy="3539430"/>
          </a:xfrm>
          <a:prstGeom prst="rect">
            <a:avLst/>
          </a:prstGeom>
          <a:solidFill>
            <a:schemeClr val="bg1"/>
          </a:solidFill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Roboto Mono"/>
                <a:ea typeface="Roboto Mono"/>
              </a:rPr>
              <a:t>#!/bin/bash
#SBATCH --job-name=</a:t>
            </a:r>
            <a:r>
              <a:rPr lang="en-US" sz="1600" err="1">
                <a:latin typeface="Roboto Mono"/>
                <a:ea typeface="Roboto Mono"/>
              </a:rPr>
              <a:t>trainmodel</a:t>
            </a:r>
            <a:r>
              <a:rPr lang="en-US" sz="1600">
                <a:latin typeface="Roboto Mono"/>
                <a:ea typeface="Roboto Mono"/>
              </a:rPr>
              <a:t>
#SBATCH --account=</a:t>
            </a:r>
            <a:r>
              <a:rPr lang="en-US" sz="1600" err="1">
                <a:latin typeface="Roboto Mono"/>
                <a:ea typeface="Roboto Mono"/>
              </a:rPr>
              <a:t>exampleaccount</a:t>
            </a:r>
            <a:endParaRPr lang="en-US" err="1"/>
          </a:p>
          <a:p>
            <a:r>
              <a:rPr lang="en-US" sz="1600">
                <a:latin typeface="Roboto Mono"/>
                <a:ea typeface="Roboto Mono"/>
              </a:rPr>
              <a:t>#SBATCH --partition=normal-a100-40
#SBATCH --time=02:00:00
#SBATCH --nodes=6
#SBATCH --</a:t>
            </a:r>
            <a:r>
              <a:rPr lang="en-US" sz="1600" err="1">
                <a:latin typeface="Roboto Mono"/>
                <a:ea typeface="Roboto Mono"/>
              </a:rPr>
              <a:t>gpus</a:t>
            </a:r>
            <a:r>
              <a:rPr lang="en-US" sz="1600">
                <a:latin typeface="Roboto Mono"/>
                <a:ea typeface="Roboto Mono"/>
              </a:rPr>
              <a:t>=24
#SBATCH --</a:t>
            </a:r>
            <a:r>
              <a:rPr lang="en-US" sz="1600" err="1">
                <a:latin typeface="Roboto Mono"/>
                <a:ea typeface="Roboto Mono"/>
              </a:rPr>
              <a:t>cpus</a:t>
            </a:r>
            <a:r>
              <a:rPr lang="en-US" sz="1600">
                <a:latin typeface="Roboto Mono"/>
                <a:ea typeface="Roboto Mono"/>
              </a:rPr>
              <a:t>-per-task=32
module load Python/3.10 CUDA/12.6
srun python train_model.py</a:t>
            </a:r>
          </a:p>
          <a:p>
            <a:endParaRPr lang="en-US" sz="1600">
              <a:latin typeface="Roboto Mono"/>
              <a:ea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98105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7" grpId="0" animBg="1"/>
      <p:bldP spid="81" grpId="0" animBg="1"/>
      <p:bldP spid="82" grpId="0" animBg="1"/>
      <p:bldP spid="84" grpId="0"/>
      <p:bldP spid="133" grpId="0"/>
      <p:bldP spid="10" grpId="0" animBg="1"/>
      <p:bldP spid="1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D081-EBDA-8700-50F9-686C436EB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9CCB-4C6C-C651-C3C6-A4DAB284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 se </a:t>
            </a:r>
            <a:r>
              <a:rPr lang="en-US" err="1"/>
              <a:t>utiliza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máquina</a:t>
            </a:r>
            <a:r>
              <a:rPr lang="en-US"/>
              <a:t> </a:t>
            </a:r>
            <a:r>
              <a:rPr lang="en-US" err="1"/>
              <a:t>destas</a:t>
            </a:r>
            <a:r>
              <a:rPr lang="en-US"/>
              <a:t>?</a:t>
            </a:r>
            <a:endParaRPr lang="en-US" b="0"/>
          </a:p>
          <a:p>
            <a:endParaRPr lang="en-US"/>
          </a:p>
        </p:txBody>
      </p:sp>
      <p:pic>
        <p:nvPicPr>
          <p:cNvPr id="4" name="Content Placeholder 3" descr="User with solid fill">
            <a:extLst>
              <a:ext uri="{FF2B5EF4-FFF2-40B4-BE49-F238E27FC236}">
                <a16:creationId xmlns:a16="http://schemas.microsoft.com/office/drawing/2014/main" id="{B98BF14C-A13E-2044-EFF6-4D7370B97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788468" y="1206406"/>
            <a:ext cx="764499" cy="776991"/>
          </a:xfrm>
          <a:prstGeom prst="rect">
            <a:avLst/>
          </a:prstGeom>
        </p:spPr>
      </p:pic>
      <p:pic>
        <p:nvPicPr>
          <p:cNvPr id="5" name="Graphic 4" descr="Computer with solid fill">
            <a:extLst>
              <a:ext uri="{FF2B5EF4-FFF2-40B4-BE49-F238E27FC236}">
                <a16:creationId xmlns:a16="http://schemas.microsoft.com/office/drawing/2014/main" id="{578AA39D-956D-D9A4-FF58-A4D874968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1833" y="1897504"/>
            <a:ext cx="720778" cy="745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30D72-B836-7C56-436A-331E23AAB81A}"/>
              </a:ext>
            </a:extLst>
          </p:cNvPr>
          <p:cNvSpPr txBox="1"/>
          <p:nvPr/>
        </p:nvSpPr>
        <p:spPr>
          <a:xfrm>
            <a:off x="5747897" y="2098684"/>
            <a:ext cx="844002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Login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7" name="Graphic 6" descr="Cmd Terminal with solid fill">
            <a:extLst>
              <a:ext uri="{FF2B5EF4-FFF2-40B4-BE49-F238E27FC236}">
                <a16:creationId xmlns:a16="http://schemas.microsoft.com/office/drawing/2014/main" id="{DE6A4030-EC33-5D36-9525-1DCF51ADB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6832" y="1897505"/>
            <a:ext cx="783237" cy="77699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C79E52A-D14E-C17D-2F88-67C48EEFCB38}"/>
              </a:ext>
            </a:extLst>
          </p:cNvPr>
          <p:cNvSpPr/>
          <p:nvPr/>
        </p:nvSpPr>
        <p:spPr>
          <a:xfrm>
            <a:off x="6032887" y="2516712"/>
            <a:ext cx="267557" cy="370559"/>
          </a:xfrm>
          <a:prstGeom prst="downArrow">
            <a:avLst/>
          </a:prstGeom>
          <a:solidFill>
            <a:srgbClr val="B9E2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AF81C-329B-11D9-D585-2DA8EAF314F9}"/>
              </a:ext>
            </a:extLst>
          </p:cNvPr>
          <p:cNvSpPr txBox="1"/>
          <p:nvPr/>
        </p:nvSpPr>
        <p:spPr>
          <a:xfrm>
            <a:off x="5425264" y="2961187"/>
            <a:ext cx="1489267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7B0B0"/>
                </a:solidFill>
                <a:latin typeface="Aptos ExtraBold"/>
              </a:rPr>
              <a:t>Scheduler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11" name="Graphic 10" descr="Web design with solid fill">
            <a:extLst>
              <a:ext uri="{FF2B5EF4-FFF2-40B4-BE49-F238E27FC236}">
                <a16:creationId xmlns:a16="http://schemas.microsoft.com/office/drawing/2014/main" id="{FE3793F0-16E2-4B8D-82B2-3BD1793AD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30" y="3350752"/>
            <a:ext cx="914400" cy="914400"/>
          </a:xfrm>
          <a:prstGeom prst="rect">
            <a:avLst/>
          </a:prstGeom>
        </p:spPr>
      </p:pic>
      <p:pic>
        <p:nvPicPr>
          <p:cNvPr id="14" name="Graphic 13" descr="Database with solid fill">
            <a:extLst>
              <a:ext uri="{FF2B5EF4-FFF2-40B4-BE49-F238E27FC236}">
                <a16:creationId xmlns:a16="http://schemas.microsoft.com/office/drawing/2014/main" id="{29A9FB3A-5EFE-6ABC-D908-C95731D444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8379" y="3561224"/>
            <a:ext cx="1114268" cy="1139251"/>
          </a:xfrm>
          <a:prstGeom prst="rect">
            <a:avLst/>
          </a:prstGeom>
        </p:spPr>
      </p:pic>
      <p:pic>
        <p:nvPicPr>
          <p:cNvPr id="15" name="Graphic 14" descr="Server with solid fill">
            <a:extLst>
              <a:ext uri="{FF2B5EF4-FFF2-40B4-BE49-F238E27FC236}">
                <a16:creationId xmlns:a16="http://schemas.microsoft.com/office/drawing/2014/main" id="{7690DF28-4C47-126D-8F27-8F39D9DDE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9847" y="3341927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C145BE-7733-69B7-EDAF-1B24F479C9C8}"/>
              </a:ext>
            </a:extLst>
          </p:cNvPr>
          <p:cNvSpPr txBox="1"/>
          <p:nvPr/>
        </p:nvSpPr>
        <p:spPr>
          <a:xfrm>
            <a:off x="1854150" y="3159119"/>
            <a:ext cx="2042918" cy="369332"/>
          </a:xfrm>
          <a:prstGeom prst="rect">
            <a:avLst/>
          </a:prstGeom>
          <a:noFill/>
          <a:ln w="28575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rgbClr val="27B0B0"/>
                </a:solidFill>
                <a:latin typeface="Aptos ExtraBold"/>
              </a:rPr>
              <a:t>Armazenamento</a:t>
            </a:r>
            <a:r>
              <a:rPr lang="en-US">
                <a:solidFill>
                  <a:srgbClr val="27B0B0"/>
                </a:solidFill>
                <a:latin typeface="Aptos ExtraBold"/>
              </a:rPr>
              <a:t> </a:t>
            </a:r>
            <a:endParaRPr lang="en-US">
              <a:solidFill>
                <a:srgbClr val="27B0B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47CB33-17BD-8B98-DFC4-88ABFD2CAFE2}"/>
              </a:ext>
            </a:extLst>
          </p:cNvPr>
          <p:cNvCxnSpPr/>
          <p:nvPr/>
        </p:nvCxnSpPr>
        <p:spPr>
          <a:xfrm>
            <a:off x="6162261" y="4189159"/>
            <a:ext cx="0" cy="390202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6BE8EF4-F25B-E5A7-7D45-049853CAFC83}"/>
              </a:ext>
            </a:extLst>
          </p:cNvPr>
          <p:cNvCxnSpPr>
            <a:cxnSpLocks/>
          </p:cNvCxnSpPr>
          <p:nvPr/>
        </p:nvCxnSpPr>
        <p:spPr>
          <a:xfrm flipH="1" flipV="1">
            <a:off x="3340001" y="4105518"/>
            <a:ext cx="2447969" cy="14724"/>
          </a:xfrm>
          <a:prstGeom prst="straightConnector1">
            <a:avLst/>
          </a:prstGeom>
          <a:ln w="57150">
            <a:solidFill>
              <a:srgbClr val="1C307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2B36D71C-027C-931E-6E24-6DD0CB449D3C}"/>
              </a:ext>
            </a:extLst>
          </p:cNvPr>
          <p:cNvSpPr/>
          <p:nvPr/>
        </p:nvSpPr>
        <p:spPr>
          <a:xfrm>
            <a:off x="5948752" y="3931478"/>
            <a:ext cx="449101" cy="412289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1E0F14-25EC-EC60-6457-F6F864C1C87C}"/>
              </a:ext>
            </a:extLst>
          </p:cNvPr>
          <p:cNvSpPr/>
          <p:nvPr/>
        </p:nvSpPr>
        <p:spPr>
          <a:xfrm>
            <a:off x="7756201" y="2517911"/>
            <a:ext cx="2933883" cy="183321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raphic 82" descr="Web design with solid fill">
            <a:extLst>
              <a:ext uri="{FF2B5EF4-FFF2-40B4-BE49-F238E27FC236}">
                <a16:creationId xmlns:a16="http://schemas.microsoft.com/office/drawing/2014/main" id="{8E1040D9-7008-B332-4318-96ED3FB89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9029" y="2592433"/>
            <a:ext cx="914400" cy="9144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C177334-D4F6-CBC5-7A91-D3DD9F4B9327}"/>
              </a:ext>
            </a:extLst>
          </p:cNvPr>
          <p:cNvSpPr txBox="1"/>
          <p:nvPr/>
        </p:nvSpPr>
        <p:spPr>
          <a:xfrm>
            <a:off x="9313269" y="3575136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"/>
              </a:rPr>
              <a:t>Fila</a:t>
            </a:r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90DDAF1-5312-AEF1-8CF9-E8F6EE80D108}"/>
              </a:ext>
            </a:extLst>
          </p:cNvPr>
          <p:cNvCxnSpPr/>
          <p:nvPr/>
        </p:nvCxnSpPr>
        <p:spPr>
          <a:xfrm>
            <a:off x="9239709" y="2300725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18B4E41-61AD-6704-357E-F488AE33378C}"/>
              </a:ext>
            </a:extLst>
          </p:cNvPr>
          <p:cNvCxnSpPr>
            <a:cxnSpLocks/>
          </p:cNvCxnSpPr>
          <p:nvPr/>
        </p:nvCxnSpPr>
        <p:spPr>
          <a:xfrm>
            <a:off x="9250752" y="3180522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5FA52D-36E4-4D04-1156-B8AC7D959ECF}"/>
              </a:ext>
            </a:extLst>
          </p:cNvPr>
          <p:cNvCxnSpPr>
            <a:cxnSpLocks/>
          </p:cNvCxnSpPr>
          <p:nvPr/>
        </p:nvCxnSpPr>
        <p:spPr>
          <a:xfrm>
            <a:off x="9250752" y="4086087"/>
            <a:ext cx="3681" cy="434375"/>
          </a:xfrm>
          <a:prstGeom prst="straightConnector1">
            <a:avLst/>
          </a:prstGeom>
          <a:ln w="57150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BE5E0A5B-775B-3997-AC94-649B077D70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47A0EF-48B5-B023-CBAD-6EC5975FB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27</a:t>
            </a:fld>
            <a:endParaRPr lang="en-US"/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6E13869F-EE8B-89A7-B28E-F3236B69AF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11965" y="1207138"/>
            <a:ext cx="773031" cy="767546"/>
          </a:xfrm>
          <a:prstGeom prst="rect">
            <a:avLst/>
          </a:prstGeom>
        </p:spPr>
      </p:pic>
      <p:pic>
        <p:nvPicPr>
          <p:cNvPr id="18" name="Content Placeholder 3" descr="User with solid fill">
            <a:extLst>
              <a:ext uri="{FF2B5EF4-FFF2-40B4-BE49-F238E27FC236}">
                <a16:creationId xmlns:a16="http://schemas.microsoft.com/office/drawing/2014/main" id="{8CA4BB40-DEB8-EC85-44F1-61AE65912C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auto">
          <a:xfrm>
            <a:off x="6558351" y="1201151"/>
            <a:ext cx="764499" cy="776991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45B4A1A-DACB-AED8-E6D6-7DDD9F019AC3}"/>
              </a:ext>
            </a:extLst>
          </p:cNvPr>
          <p:cNvGrpSpPr/>
          <p:nvPr/>
        </p:nvGrpSpPr>
        <p:grpSpPr>
          <a:xfrm>
            <a:off x="3077468" y="4573699"/>
            <a:ext cx="6108361" cy="1163120"/>
            <a:chOff x="3051192" y="3594923"/>
            <a:chExt cx="6108361" cy="1163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E58071-4A98-D1CF-E087-740F23D549B5}"/>
                </a:ext>
              </a:extLst>
            </p:cNvPr>
            <p:cNvGrpSpPr/>
            <p:nvPr/>
          </p:nvGrpSpPr>
          <p:grpSpPr>
            <a:xfrm>
              <a:off x="3051192" y="3601492"/>
              <a:ext cx="3047223" cy="1156551"/>
              <a:chOff x="3051192" y="3425646"/>
              <a:chExt cx="3047223" cy="1156551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482D7A9A-5DDF-4837-7D21-B6CE8433D25C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23" name="Picture 4">
                  <a:extLst>
                    <a:ext uri="{FF2B5EF4-FFF2-40B4-BE49-F238E27FC236}">
                      <a16:creationId xmlns:a16="http://schemas.microsoft.com/office/drawing/2014/main" id="{D3228226-0D7A-8F08-C265-15F5FC91FE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4">
                  <a:extLst>
                    <a:ext uri="{FF2B5EF4-FFF2-40B4-BE49-F238E27FC236}">
                      <a16:creationId xmlns:a16="http://schemas.microsoft.com/office/drawing/2014/main" id="{3867D3E7-1B2B-410A-09B1-81A7BDBF10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4">
                  <a:extLst>
                    <a:ext uri="{FF2B5EF4-FFF2-40B4-BE49-F238E27FC236}">
                      <a16:creationId xmlns:a16="http://schemas.microsoft.com/office/drawing/2014/main" id="{55351884-5EFF-2C4C-682D-808AFC532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543035FC-8CED-8728-07F7-1CE8C2BD84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4">
                  <a:extLst>
                    <a:ext uri="{FF2B5EF4-FFF2-40B4-BE49-F238E27FC236}">
                      <a16:creationId xmlns:a16="http://schemas.microsoft.com/office/drawing/2014/main" id="{9247297A-9421-A0A0-4EE9-5A5D4BC058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4">
                  <a:extLst>
                    <a:ext uri="{FF2B5EF4-FFF2-40B4-BE49-F238E27FC236}">
                      <a16:creationId xmlns:a16="http://schemas.microsoft.com/office/drawing/2014/main" id="{C3BF413B-6B52-F530-90FA-3D91BCEF03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" name="Picture 4">
                  <a:extLst>
                    <a:ext uri="{FF2B5EF4-FFF2-40B4-BE49-F238E27FC236}">
                      <a16:creationId xmlns:a16="http://schemas.microsoft.com/office/drawing/2014/main" id="{39491DFF-6E1A-8862-4FCD-6B36B12FC9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0" name="Picture 4">
                  <a:extLst>
                    <a:ext uri="{FF2B5EF4-FFF2-40B4-BE49-F238E27FC236}">
                      <a16:creationId xmlns:a16="http://schemas.microsoft.com/office/drawing/2014/main" id="{625AC7AA-239B-7F03-4B35-D06F4C262D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AD478443-5195-022E-9253-DA49927D7820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15" name="Picture 4">
                  <a:extLst>
                    <a:ext uri="{FF2B5EF4-FFF2-40B4-BE49-F238E27FC236}">
                      <a16:creationId xmlns:a16="http://schemas.microsoft.com/office/drawing/2014/main" id="{378B6225-6F79-B367-6B2A-857749CCE1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042AA955-0C29-06F2-89B0-22AD414CFB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4">
                  <a:extLst>
                    <a:ext uri="{FF2B5EF4-FFF2-40B4-BE49-F238E27FC236}">
                      <a16:creationId xmlns:a16="http://schemas.microsoft.com/office/drawing/2014/main" id="{F27C217B-E3A5-4F28-0DC5-1BEFC064E5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4">
                  <a:extLst>
                    <a:ext uri="{FF2B5EF4-FFF2-40B4-BE49-F238E27FC236}">
                      <a16:creationId xmlns:a16="http://schemas.microsoft.com/office/drawing/2014/main" id="{02CD559D-FF9D-7728-48FC-8C8F65628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4">
                  <a:extLst>
                    <a:ext uri="{FF2B5EF4-FFF2-40B4-BE49-F238E27FC236}">
                      <a16:creationId xmlns:a16="http://schemas.microsoft.com/office/drawing/2014/main" id="{EAFF32C4-5045-2169-D0B9-2FA03D144F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4">
                  <a:extLst>
                    <a:ext uri="{FF2B5EF4-FFF2-40B4-BE49-F238E27FC236}">
                      <a16:creationId xmlns:a16="http://schemas.microsoft.com/office/drawing/2014/main" id="{3245D5F1-0C45-0BBE-9285-9F8FB1382A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4">
                  <a:extLst>
                    <a:ext uri="{FF2B5EF4-FFF2-40B4-BE49-F238E27FC236}">
                      <a16:creationId xmlns:a16="http://schemas.microsoft.com/office/drawing/2014/main" id="{D0A07321-9862-7BFE-2522-51C248E74B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4">
                  <a:extLst>
                    <a:ext uri="{FF2B5EF4-FFF2-40B4-BE49-F238E27FC236}">
                      <a16:creationId xmlns:a16="http://schemas.microsoft.com/office/drawing/2014/main" id="{6DED8087-2827-7615-2C94-A86435FC7B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D76A63B-FCF5-F9C6-C5F6-05E5A361183B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107" name="Picture 4">
                  <a:extLst>
                    <a:ext uri="{FF2B5EF4-FFF2-40B4-BE49-F238E27FC236}">
                      <a16:creationId xmlns:a16="http://schemas.microsoft.com/office/drawing/2014/main" id="{75752335-44AE-4CE3-C0E6-87C0794490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CEBF53FF-48BA-DF6F-A6D6-5AF72AC40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4">
                  <a:extLst>
                    <a:ext uri="{FF2B5EF4-FFF2-40B4-BE49-F238E27FC236}">
                      <a16:creationId xmlns:a16="http://schemas.microsoft.com/office/drawing/2014/main" id="{FA0D899A-827A-1188-2FB6-3DA8651A57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8C0EAD40-90D3-5211-F17E-B342539946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4">
                  <a:extLst>
                    <a:ext uri="{FF2B5EF4-FFF2-40B4-BE49-F238E27FC236}">
                      <a16:creationId xmlns:a16="http://schemas.microsoft.com/office/drawing/2014/main" id="{AA453FD4-DDF3-6B7E-61FD-43B34E6D49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985B8F74-0476-16B2-7792-8759486A1A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4">
                  <a:extLst>
                    <a:ext uri="{FF2B5EF4-FFF2-40B4-BE49-F238E27FC236}">
                      <a16:creationId xmlns:a16="http://schemas.microsoft.com/office/drawing/2014/main" id="{C5320111-2E5B-E2FC-5E4E-F914948667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D5D880DF-7F6A-561C-888F-4BCAA4DAF1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486970F-71F7-E043-7139-4B53B56D5D9E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146A7DCB-B8A7-8AC5-C710-7FF581AE4B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9BC248C3-05FB-6956-A01C-5BA778E01D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">
                  <a:extLst>
                    <a:ext uri="{FF2B5EF4-FFF2-40B4-BE49-F238E27FC236}">
                      <a16:creationId xmlns:a16="http://schemas.microsoft.com/office/drawing/2014/main" id="{CDAF7FE0-CBA1-4D58-312F-C7F922362F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4C373E3F-0FB1-F74F-4579-14239AC615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4">
                  <a:extLst>
                    <a:ext uri="{FF2B5EF4-FFF2-40B4-BE49-F238E27FC236}">
                      <a16:creationId xmlns:a16="http://schemas.microsoft.com/office/drawing/2014/main" id="{FFB58E4A-280B-DFFB-D717-2ACEC7A5EC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A7B505B5-CFF7-C3B7-5B93-E65F97CB96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4">
                  <a:extLst>
                    <a:ext uri="{FF2B5EF4-FFF2-40B4-BE49-F238E27FC236}">
                      <a16:creationId xmlns:a16="http://schemas.microsoft.com/office/drawing/2014/main" id="{3495BCD5-84C1-27ED-8AC2-964E4BE9F5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27A8C283-6502-5351-580F-08C27306D7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35ABC6-955A-3316-D792-0CDEE80FCCF5}"/>
                </a:ext>
              </a:extLst>
            </p:cNvPr>
            <p:cNvGrpSpPr/>
            <p:nvPr/>
          </p:nvGrpSpPr>
          <p:grpSpPr>
            <a:xfrm>
              <a:off x="6112330" y="3594923"/>
              <a:ext cx="3047223" cy="1156551"/>
              <a:chOff x="3051192" y="3425646"/>
              <a:chExt cx="3047223" cy="115655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0B9B6E5-7907-6C60-10D3-EF6DAB5DB797}"/>
                  </a:ext>
                </a:extLst>
              </p:cNvPr>
              <p:cNvGrpSpPr/>
              <p:nvPr/>
            </p:nvGrpSpPr>
            <p:grpSpPr>
              <a:xfrm>
                <a:off x="3051192" y="3425647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75" name="Picture 4">
                  <a:extLst>
                    <a:ext uri="{FF2B5EF4-FFF2-40B4-BE49-F238E27FC236}">
                      <a16:creationId xmlns:a16="http://schemas.microsoft.com/office/drawing/2014/main" id="{2865771A-F80E-2804-A478-64B9042B19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>
                  <a:extLst>
                    <a:ext uri="{FF2B5EF4-FFF2-40B4-BE49-F238E27FC236}">
                      <a16:creationId xmlns:a16="http://schemas.microsoft.com/office/drawing/2014/main" id="{AC82728D-6C2D-5547-C48C-44C35CC9D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0AE26685-DC71-C6D1-716F-E0343A3E4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4">
                  <a:extLst>
                    <a:ext uri="{FF2B5EF4-FFF2-40B4-BE49-F238E27FC236}">
                      <a16:creationId xmlns:a16="http://schemas.microsoft.com/office/drawing/2014/main" id="{C5BCB561-69F1-A3DD-6745-710AF4F328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4">
                  <a:extLst>
                    <a:ext uri="{FF2B5EF4-FFF2-40B4-BE49-F238E27FC236}">
                      <a16:creationId xmlns:a16="http://schemas.microsoft.com/office/drawing/2014/main" id="{E1BEF1B5-AFEA-ABB4-0657-54A0544816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" name="Picture 4">
                  <a:extLst>
                    <a:ext uri="{FF2B5EF4-FFF2-40B4-BE49-F238E27FC236}">
                      <a16:creationId xmlns:a16="http://schemas.microsoft.com/office/drawing/2014/main" id="{53B86844-3300-EFD0-C161-57A2BCC4EE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4">
                  <a:extLst>
                    <a:ext uri="{FF2B5EF4-FFF2-40B4-BE49-F238E27FC236}">
                      <a16:creationId xmlns:a16="http://schemas.microsoft.com/office/drawing/2014/main" id="{8C73B173-E69E-9CF1-D802-64C1C46549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4">
                  <a:extLst>
                    <a:ext uri="{FF2B5EF4-FFF2-40B4-BE49-F238E27FC236}">
                      <a16:creationId xmlns:a16="http://schemas.microsoft.com/office/drawing/2014/main" id="{42643AD4-9632-A298-E08B-9B61498D3D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A439967-29E6-C896-F889-220F2DBE58B2}"/>
                  </a:ext>
                </a:extLst>
              </p:cNvPr>
              <p:cNvGrpSpPr/>
              <p:nvPr/>
            </p:nvGrpSpPr>
            <p:grpSpPr>
              <a:xfrm>
                <a:off x="3051192" y="393802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8FEDF9AA-1DDD-1AAA-13F9-FB88E7AA76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">
                  <a:extLst>
                    <a:ext uri="{FF2B5EF4-FFF2-40B4-BE49-F238E27FC236}">
                      <a16:creationId xmlns:a16="http://schemas.microsoft.com/office/drawing/2014/main" id="{ECEC08CB-0B78-DB95-BE10-DA9605FF92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27B75D68-F1C8-E714-76B8-3563851BC1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>
                  <a:extLst>
                    <a:ext uri="{FF2B5EF4-FFF2-40B4-BE49-F238E27FC236}">
                      <a16:creationId xmlns:a16="http://schemas.microsoft.com/office/drawing/2014/main" id="{9A24F820-0595-E645-CC65-9607A9E953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6A8C06D8-A69F-2542-7382-658B2CBE0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5DCF7E7D-82AF-17BF-3C72-EFDEDD3384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6F3F01D5-C3D8-E477-B660-17D2DF76B0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C916600D-EF13-0C35-4185-2873B9E6E0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DA5C6A5-59C5-061F-E80B-74C7F3D77E58}"/>
                  </a:ext>
                </a:extLst>
              </p:cNvPr>
              <p:cNvGrpSpPr/>
              <p:nvPr/>
            </p:nvGrpSpPr>
            <p:grpSpPr>
              <a:xfrm>
                <a:off x="4581761" y="3425646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48F92F35-A38D-5D95-C1F9-770E59B28A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4">
                  <a:extLst>
                    <a:ext uri="{FF2B5EF4-FFF2-40B4-BE49-F238E27FC236}">
                      <a16:creationId xmlns:a16="http://schemas.microsoft.com/office/drawing/2014/main" id="{CEAF01BC-E50D-DC49-5E16-C82FF48D3D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2DE119BA-5EA7-2EBE-EA88-7BAE06B4C4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EA8A5C7C-E6BB-9A80-456A-75D35C6BFA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4">
                  <a:extLst>
                    <a:ext uri="{FF2B5EF4-FFF2-40B4-BE49-F238E27FC236}">
                      <a16:creationId xmlns:a16="http://schemas.microsoft.com/office/drawing/2014/main" id="{1B35FD4C-6D76-9F6B-D13D-2979553CAD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4">
                  <a:extLst>
                    <a:ext uri="{FF2B5EF4-FFF2-40B4-BE49-F238E27FC236}">
                      <a16:creationId xmlns:a16="http://schemas.microsoft.com/office/drawing/2014/main" id="{F4FC59D6-E5C0-DC41-E9EC-BB1C1BCA58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B7892340-E4BE-650F-7DA0-5299DD20F8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>
                  <a:extLst>
                    <a:ext uri="{FF2B5EF4-FFF2-40B4-BE49-F238E27FC236}">
                      <a16:creationId xmlns:a16="http://schemas.microsoft.com/office/drawing/2014/main" id="{B9B89CEB-FB32-05ED-E7F4-11E6BA8DFA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66705D8-86B1-DDC1-EBDB-386084414C4E}"/>
                  </a:ext>
                </a:extLst>
              </p:cNvPr>
              <p:cNvGrpSpPr/>
              <p:nvPr/>
            </p:nvGrpSpPr>
            <p:grpSpPr>
              <a:xfrm>
                <a:off x="4581761" y="3938025"/>
                <a:ext cx="1516654" cy="644171"/>
                <a:chOff x="3051192" y="3425647"/>
                <a:chExt cx="1516654" cy="644171"/>
              </a:xfrm>
            </p:grpSpPr>
            <p:pic>
              <p:nvPicPr>
                <p:cNvPr id="26" name="Picture 4">
                  <a:extLst>
                    <a:ext uri="{FF2B5EF4-FFF2-40B4-BE49-F238E27FC236}">
                      <a16:creationId xmlns:a16="http://schemas.microsoft.com/office/drawing/2014/main" id="{45F3A1C2-7026-DAE4-91E9-0F943431CC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430902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77853F35-E523-56F9-9276-C5B8B56D85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432216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4">
                  <a:extLst>
                    <a:ext uri="{FF2B5EF4-FFF2-40B4-BE49-F238E27FC236}">
                      <a16:creationId xmlns:a16="http://schemas.microsoft.com/office/drawing/2014/main" id="{17950317-E6A6-74A8-4A0B-615931590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192" y="3688405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4">
                  <a:extLst>
                    <a:ext uri="{FF2B5EF4-FFF2-40B4-BE49-F238E27FC236}">
                      <a16:creationId xmlns:a16="http://schemas.microsoft.com/office/drawing/2014/main" id="{F0AF4B81-E793-D2E5-156D-D80F0761FC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6937" y="3689719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54E410BA-FBFB-272F-C084-96ECA8928F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425647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4">
                  <a:extLst>
                    <a:ext uri="{FF2B5EF4-FFF2-40B4-BE49-F238E27FC236}">
                      <a16:creationId xmlns:a16="http://schemas.microsoft.com/office/drawing/2014/main" id="{1A5C9A78-54EC-7EB2-4987-2F439A37A4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426961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D6C190D1-B6D8-5AF5-263E-08F9C63252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075" y="3683150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>
                  <a:extLst>
                    <a:ext uri="{FF2B5EF4-FFF2-40B4-BE49-F238E27FC236}">
                      <a16:creationId xmlns:a16="http://schemas.microsoft.com/office/drawing/2014/main" id="{6D5DA744-D293-9EB7-9D93-E673F59B71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6820" y="3684464"/>
                  <a:ext cx="371026" cy="380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C8C6DA24-9F5C-91D3-3880-2F2A66764B5C}"/>
              </a:ext>
            </a:extLst>
          </p:cNvPr>
          <p:cNvSpPr txBox="1"/>
          <p:nvPr/>
        </p:nvSpPr>
        <p:spPr>
          <a:xfrm>
            <a:off x="9275169" y="2853864"/>
            <a:ext cx="132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"/>
              </a:rPr>
              <a:t>Recursos</a:t>
            </a:r>
            <a:endParaRPr lang="en-US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267A-4CC7-1A8F-3CAB-970862115E2F}"/>
              </a:ext>
            </a:extLst>
          </p:cNvPr>
          <p:cNvSpPr/>
          <p:nvPr/>
        </p:nvSpPr>
        <p:spPr>
          <a:xfrm>
            <a:off x="3015746" y="4593055"/>
            <a:ext cx="2364244" cy="1135905"/>
          </a:xfrm>
          <a:prstGeom prst="rect">
            <a:avLst/>
          </a:prstGeom>
          <a:solidFill>
            <a:srgbClr val="ED7D31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1A4711-55C7-7EF4-1DC4-9BB02ED2BE63}"/>
              </a:ext>
            </a:extLst>
          </p:cNvPr>
          <p:cNvSpPr/>
          <p:nvPr/>
        </p:nvSpPr>
        <p:spPr>
          <a:xfrm>
            <a:off x="5377004" y="4588352"/>
            <a:ext cx="2270170" cy="1145311"/>
          </a:xfrm>
          <a:prstGeom prst="rect">
            <a:avLst/>
          </a:prstGeom>
          <a:solidFill>
            <a:srgbClr val="1C3076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B5CAB-65C4-E75B-7C63-E905AD69387C}"/>
              </a:ext>
            </a:extLst>
          </p:cNvPr>
          <p:cNvSpPr/>
          <p:nvPr/>
        </p:nvSpPr>
        <p:spPr>
          <a:xfrm>
            <a:off x="3020059" y="4589666"/>
            <a:ext cx="2355567" cy="1145311"/>
          </a:xfrm>
          <a:prstGeom prst="rect">
            <a:avLst/>
          </a:prstGeom>
          <a:solidFill>
            <a:srgbClr val="27B0B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DC3F-5D34-6033-4767-9C8C2D8F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93" y="395150"/>
            <a:ext cx="9332814" cy="800945"/>
          </a:xfrm>
        </p:spPr>
        <p:txBody>
          <a:bodyPr anchor="ctr">
            <a:normAutofit/>
          </a:bodyPr>
          <a:lstStyle/>
          <a:p>
            <a:r>
              <a:rPr lang="en-US"/>
              <a:t>Hands-on com </a:t>
            </a:r>
            <a:r>
              <a:rPr lang="en-US" err="1"/>
              <a:t>supercomputador</a:t>
            </a:r>
            <a:r>
              <a:rPr lang="en-US"/>
              <a:t> </a:t>
            </a:r>
            <a:r>
              <a:rPr lang="en-US" err="1"/>
              <a:t>português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60E04-39DB-21E5-03FA-F1D541686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17884" y="1564268"/>
            <a:ext cx="6244707" cy="3731212"/>
          </a:xfrm>
          <a:prstGeom prst="rect">
            <a:avLst/>
          </a:prstGeom>
          <a:noFill/>
        </p:spPr>
      </p:pic>
      <p:pic>
        <p:nvPicPr>
          <p:cNvPr id="7" name="Picture 6" descr="A green and blue logo&#10;&#10;AI-generated content may be incorrect.">
            <a:extLst>
              <a:ext uri="{FF2B5EF4-FFF2-40B4-BE49-F238E27FC236}">
                <a16:creationId xmlns:a16="http://schemas.microsoft.com/office/drawing/2014/main" id="{23554DF4-B60B-F6FB-4D4E-F83F15B1C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3C62863-5E32-5097-4388-E5AF5B36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2509" y="1300480"/>
            <a:ext cx="2617701" cy="4470400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6D9317D-BC43-464E-5129-C6357E2A12ED}"/>
              </a:ext>
            </a:extLst>
          </p:cNvPr>
          <p:cNvSpPr/>
          <p:nvPr/>
        </p:nvSpPr>
        <p:spPr>
          <a:xfrm rot="2580000">
            <a:off x="8286539" y="1751225"/>
            <a:ext cx="2661920" cy="2997200"/>
          </a:xfrm>
          <a:prstGeom prst="triangle">
            <a:avLst/>
          </a:prstGeom>
          <a:solidFill>
            <a:srgbClr val="D9D9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FE5CBD4-294B-3A6A-50DC-1625B459E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238" y="2939089"/>
            <a:ext cx="2741342" cy="2741342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107C28-0A30-DF19-89D5-ACD05971982E}"/>
              </a:ext>
            </a:extLst>
          </p:cNvPr>
          <p:cNvSpPr txBox="1"/>
          <p:nvPr/>
        </p:nvSpPr>
        <p:spPr>
          <a:xfrm>
            <a:off x="8336303" y="3113867"/>
            <a:ext cx="128119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ptos Light"/>
              </a:rPr>
              <a:t>Deucalion</a:t>
            </a:r>
            <a:endParaRPr lang="en-US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17D50-49B6-9DAF-9C17-4DE6EF884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9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D7C8-1190-C498-FF30-F4B1632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Deucalion </a:t>
            </a:r>
            <a:r>
              <a:rPr lang="en-US" err="1"/>
              <a:t>em</a:t>
            </a:r>
            <a:r>
              <a:rPr lang="en-US"/>
              <a:t> números</a:t>
            </a:r>
          </a:p>
        </p:txBody>
      </p:sp>
      <p:sp>
        <p:nvSpPr>
          <p:cNvPr id="17" name="CaixaDeTexto 11">
            <a:extLst>
              <a:ext uri="{FF2B5EF4-FFF2-40B4-BE49-F238E27FC236}">
                <a16:creationId xmlns:a16="http://schemas.microsoft.com/office/drawing/2014/main" id="{F178D3BB-234D-6E22-93DB-0EBAC39006D4}"/>
              </a:ext>
            </a:extLst>
          </p:cNvPr>
          <p:cNvSpPr txBox="1"/>
          <p:nvPr/>
        </p:nvSpPr>
        <p:spPr>
          <a:xfrm>
            <a:off x="-83807" y="3321077"/>
            <a:ext cx="4733655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buNone/>
            </a:pPr>
            <a:r>
              <a:rPr lang="pt-PT" sz="4400" b="1">
                <a:solidFill>
                  <a:srgbClr val="B9E28C"/>
                </a:solidFill>
                <a:latin typeface="Funnel Display"/>
              </a:rPr>
              <a:t>+ 1 200</a:t>
            </a:r>
            <a:r>
              <a:rPr lang="pt-PT" sz="4400" b="1" i="0" u="none" strike="noStrike">
                <a:solidFill>
                  <a:srgbClr val="B9E28C"/>
                </a:solidFill>
                <a:effectLst/>
                <a:latin typeface="Funnel Display"/>
              </a:rPr>
              <a:t> </a:t>
            </a:r>
            <a:endParaRPr lang="pt-PT" sz="4400" b="0">
              <a:solidFill>
                <a:srgbClr val="B9E28C"/>
              </a:solidFill>
              <a:effectLst/>
              <a:latin typeface="Funnel Display"/>
            </a:endParaRPr>
          </a:p>
          <a:p>
            <a:pPr algn="ctr" rtl="0">
              <a:buNone/>
            </a:pPr>
            <a:r>
              <a:rPr lang="pt-PT" sz="3000" b="1">
                <a:solidFill>
                  <a:srgbClr val="1C3076"/>
                </a:solidFill>
                <a:latin typeface="Funnel Display"/>
              </a:rPr>
              <a:t>UTILIZADORES</a:t>
            </a:r>
            <a:endParaRPr lang="pt-PT" sz="3000" b="0">
              <a:solidFill>
                <a:srgbClr val="1C3076"/>
              </a:solidFill>
              <a:effectLst/>
              <a:latin typeface="Funnel Display" pitchFamily="2" charset="0"/>
            </a:endParaRPr>
          </a:p>
          <a:p>
            <a:pPr>
              <a:buNone/>
            </a:pPr>
            <a:br>
              <a:rPr lang="pt-PT" sz="2800" b="0">
                <a:effectLst/>
                <a:latin typeface="Funnel Display" pitchFamily="2" charset="0"/>
              </a:rPr>
            </a:br>
            <a:endParaRPr lang="en-GB" sz="2800">
              <a:solidFill>
                <a:srgbClr val="B9E28C"/>
              </a:solidFill>
              <a:latin typeface="Funnel Display" pitchFamily="2" charset="0"/>
            </a:endParaRPr>
          </a:p>
        </p:txBody>
      </p:sp>
      <p:sp>
        <p:nvSpPr>
          <p:cNvPr id="19" name="CaixaDeTexto 12">
            <a:extLst>
              <a:ext uri="{FF2B5EF4-FFF2-40B4-BE49-F238E27FC236}">
                <a16:creationId xmlns:a16="http://schemas.microsoft.com/office/drawing/2014/main" id="{AC01B00B-40B0-0A68-EA78-010240DE1E23}"/>
              </a:ext>
            </a:extLst>
          </p:cNvPr>
          <p:cNvSpPr txBox="1"/>
          <p:nvPr/>
        </p:nvSpPr>
        <p:spPr>
          <a:xfrm>
            <a:off x="3776308" y="3283907"/>
            <a:ext cx="4519924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buNone/>
            </a:pPr>
            <a:r>
              <a:rPr lang="pt-PT" sz="4400" b="1">
                <a:solidFill>
                  <a:srgbClr val="B9E28C"/>
                </a:solidFill>
                <a:latin typeface="Funnel Display"/>
              </a:rPr>
              <a:t>+ 350</a:t>
            </a:r>
            <a:endParaRPr lang="pt-PT" sz="4400" b="0">
              <a:solidFill>
                <a:srgbClr val="B9E28C"/>
              </a:solidFill>
              <a:effectLst/>
              <a:latin typeface="Funnel Display"/>
            </a:endParaRPr>
          </a:p>
          <a:p>
            <a:pPr algn="ctr"/>
            <a:r>
              <a:rPr lang="pt-PT" sz="3000" b="1">
                <a:solidFill>
                  <a:srgbClr val="1C3076"/>
                </a:solidFill>
                <a:latin typeface="Funnel Display"/>
              </a:rPr>
              <a:t>PROJECTOS NACIONAIS &amp; EUROHPC</a:t>
            </a:r>
            <a:endParaRPr lang="pt-PT" sz="3000" b="1" i="0" u="none" strike="noStrike">
              <a:solidFill>
                <a:srgbClr val="1C3076"/>
              </a:solidFill>
              <a:effectLst/>
              <a:latin typeface="Funnel Display" pitchFamily="2" charset="0"/>
            </a:endParaRPr>
          </a:p>
          <a:p>
            <a:pPr algn="ctr"/>
            <a:r>
              <a:rPr lang="pt-PT" sz="2000" b="1">
                <a:solidFill>
                  <a:srgbClr val="1C3076"/>
                </a:solidFill>
                <a:latin typeface="Funnel Display"/>
              </a:rPr>
              <a:t>Incluindo </a:t>
            </a:r>
            <a:r>
              <a:rPr lang="pt-PT" sz="2000" b="1" i="0" u="none" strike="noStrike">
                <a:solidFill>
                  <a:srgbClr val="1C3076"/>
                </a:solidFill>
                <a:effectLst/>
                <a:latin typeface="Funnel Display"/>
              </a:rPr>
              <a:t>&gt; 30 </a:t>
            </a:r>
            <a:r>
              <a:rPr lang="pt-PT" sz="2000" b="1">
                <a:solidFill>
                  <a:srgbClr val="1C3076"/>
                </a:solidFill>
                <a:latin typeface="Funnel Display"/>
              </a:rPr>
              <a:t>PMEs</a:t>
            </a:r>
            <a:br>
              <a:rPr lang="pt-PT" sz="2800" i="0" u="none" strike="noStrike">
                <a:effectLst/>
                <a:latin typeface="Funnel Display" pitchFamily="2" charset="0"/>
              </a:rPr>
            </a:br>
            <a:endParaRPr lang="en-GB" sz="2800">
              <a:solidFill>
                <a:srgbClr val="B9E28C"/>
              </a:solidFill>
              <a:latin typeface="Funnel Display" pitchFamily="2" charset="0"/>
            </a:endParaRPr>
          </a:p>
        </p:txBody>
      </p:sp>
      <p:sp>
        <p:nvSpPr>
          <p:cNvPr id="21" name="CaixaDeTexto 14">
            <a:extLst>
              <a:ext uri="{FF2B5EF4-FFF2-40B4-BE49-F238E27FC236}">
                <a16:creationId xmlns:a16="http://schemas.microsoft.com/office/drawing/2014/main" id="{CC6D547C-4431-E708-0B49-D4AFD4184FF5}"/>
              </a:ext>
            </a:extLst>
          </p:cNvPr>
          <p:cNvSpPr txBox="1"/>
          <p:nvPr/>
        </p:nvSpPr>
        <p:spPr>
          <a:xfrm>
            <a:off x="7208957" y="3321076"/>
            <a:ext cx="5179710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PT" sz="4400" b="1">
                <a:solidFill>
                  <a:srgbClr val="B9E28C"/>
                </a:solidFill>
                <a:latin typeface="Funnel Display"/>
              </a:rPr>
              <a:t>+ 340 M </a:t>
            </a:r>
          </a:p>
          <a:p>
            <a:pPr algn="ctr">
              <a:buNone/>
            </a:pPr>
            <a:r>
              <a:rPr lang="pt-PT" sz="3000" b="1">
                <a:solidFill>
                  <a:srgbClr val="1C3076"/>
                </a:solidFill>
                <a:latin typeface="Funnel Display"/>
              </a:rPr>
              <a:t>CPU horas</a:t>
            </a:r>
            <a:endParaRPr lang="pt-PT" sz="3000" b="1">
              <a:solidFill>
                <a:srgbClr val="1C3076"/>
              </a:solidFill>
              <a:latin typeface="Funnel Display" pitchFamily="2" charset="0"/>
            </a:endParaRPr>
          </a:p>
          <a:p>
            <a:pPr algn="ctr" rtl="0"/>
            <a:r>
              <a:rPr lang="pt-PT" sz="2000" b="1">
                <a:solidFill>
                  <a:srgbClr val="1C3076"/>
                </a:solidFill>
                <a:latin typeface="Funnel Display"/>
              </a:rPr>
              <a:t>Mais de 600M alocadas</a:t>
            </a:r>
          </a:p>
          <a:p>
            <a:pPr>
              <a:buNone/>
            </a:pPr>
            <a:br>
              <a:rPr lang="pt-PT"/>
            </a:br>
            <a:endParaRPr lang="en-GB"/>
          </a:p>
        </p:txBody>
      </p:sp>
      <p:pic>
        <p:nvPicPr>
          <p:cNvPr id="23" name="Picture 22" descr="A green and blue logo&#10;&#10;AI-generated content may be incorrect.">
            <a:extLst>
              <a:ext uri="{FF2B5EF4-FFF2-40B4-BE49-F238E27FC236}">
                <a16:creationId xmlns:a16="http://schemas.microsoft.com/office/drawing/2014/main" id="{8F2A55A3-EC90-3940-DCA2-4075DE917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3" name="Graphic 2" descr="Users with solid fill">
            <a:extLst>
              <a:ext uri="{FF2B5EF4-FFF2-40B4-BE49-F238E27FC236}">
                <a16:creationId xmlns:a16="http://schemas.microsoft.com/office/drawing/2014/main" id="{2E61DB4D-0F02-1298-C10C-62BE7826E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0859" y="1591146"/>
            <a:ext cx="1895191" cy="1872558"/>
          </a:xfrm>
          <a:prstGeom prst="rect">
            <a:avLst/>
          </a:prstGeom>
        </p:spPr>
      </p:pic>
      <p:pic>
        <p:nvPicPr>
          <p:cNvPr id="4" name="Graphic 3" descr="Clipboard with solid fill">
            <a:extLst>
              <a:ext uri="{FF2B5EF4-FFF2-40B4-BE49-F238E27FC236}">
                <a16:creationId xmlns:a16="http://schemas.microsoft.com/office/drawing/2014/main" id="{CCB72708-78E9-A69F-B116-9E99FBCBE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7018" y="1802395"/>
            <a:ext cx="1397251" cy="1450063"/>
          </a:xfrm>
          <a:prstGeom prst="rect">
            <a:avLst/>
          </a:prstGeom>
        </p:spPr>
      </p:pic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209F1E8A-2CA5-758B-F6FD-F8A36DDBC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3850" y="1817483"/>
            <a:ext cx="1517965" cy="14651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C3FE5-0B49-AF21-5013-3E1CF0447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955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497309"/>
            <a:ext cx="9332814" cy="800945"/>
          </a:xfrm>
        </p:spPr>
        <p:txBody>
          <a:bodyPr/>
          <a:lstStyle/>
          <a:p>
            <a:pPr>
              <a:defRPr/>
            </a:pPr>
            <a:r>
              <a:rPr lang="es-ES" sz="3200"/>
              <a:t>Equipa de suporte técnico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80B3116-542D-7433-3357-0A9974A9F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EF114B-97FA-D827-8FA7-2E381A9F500B}"/>
              </a:ext>
            </a:extLst>
          </p:cNvPr>
          <p:cNvGrpSpPr/>
          <p:nvPr/>
        </p:nvGrpSpPr>
        <p:grpSpPr>
          <a:xfrm>
            <a:off x="269426" y="1150981"/>
            <a:ext cx="11769891" cy="4993852"/>
            <a:chOff x="274714" y="1088154"/>
            <a:chExt cx="11769891" cy="49938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A95B7C-7EB5-7E9C-3FB0-F1A7BC733AF1}"/>
                </a:ext>
              </a:extLst>
            </p:cNvPr>
            <p:cNvGrpSpPr/>
            <p:nvPr/>
          </p:nvGrpSpPr>
          <p:grpSpPr>
            <a:xfrm>
              <a:off x="379309" y="1088154"/>
              <a:ext cx="11665296" cy="4993852"/>
              <a:chOff x="0" y="0"/>
              <a:chExt cx="12192000" cy="6858000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80A47F9-D57B-01A1-A178-F5B9529C721D}"/>
                  </a:ext>
                </a:extLst>
              </p:cNvPr>
              <p:cNvSpPr/>
              <p:nvPr/>
            </p:nvSpPr>
            <p:spPr>
              <a:xfrm>
                <a:off x="4155342" y="595654"/>
                <a:ext cx="3567332" cy="3927441"/>
              </a:xfrm>
              <a:custGeom>
                <a:avLst/>
                <a:gdLst>
                  <a:gd name="csX0" fmla="*/ 212543 w 3559092"/>
                  <a:gd name="csY0" fmla="*/ 0 h 2656787"/>
                  <a:gd name="csX1" fmla="*/ 3346549 w 3559092"/>
                  <a:gd name="csY1" fmla="*/ 0 h 2656787"/>
                  <a:gd name="csX2" fmla="*/ 3559092 w 3559092"/>
                  <a:gd name="csY2" fmla="*/ 212543 h 2656787"/>
                  <a:gd name="csX3" fmla="*/ 3559092 w 3559092"/>
                  <a:gd name="csY3" fmla="*/ 2656787 h 2656787"/>
                  <a:gd name="csX4" fmla="*/ 3559092 w 3559092"/>
                  <a:gd name="csY4" fmla="*/ 2656787 h 2656787"/>
                  <a:gd name="csX5" fmla="*/ 0 w 3559092"/>
                  <a:gd name="csY5" fmla="*/ 2656787 h 2656787"/>
                  <a:gd name="csX6" fmla="*/ 0 w 3559092"/>
                  <a:gd name="csY6" fmla="*/ 2656787 h 2656787"/>
                  <a:gd name="csX7" fmla="*/ 0 w 3559092"/>
                  <a:gd name="csY7" fmla="*/ 212543 h 2656787"/>
                  <a:gd name="csX8" fmla="*/ 212543 w 3559092"/>
                  <a:gd name="csY8" fmla="*/ 0 h 2656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559092" h="2656787">
                    <a:moveTo>
                      <a:pt x="212543" y="0"/>
                    </a:moveTo>
                    <a:lnTo>
                      <a:pt x="3346549" y="0"/>
                    </a:lnTo>
                    <a:cubicBezTo>
                      <a:pt x="3463933" y="0"/>
                      <a:pt x="3559092" y="95159"/>
                      <a:pt x="3559092" y="212543"/>
                    </a:cubicBezTo>
                    <a:lnTo>
                      <a:pt x="3559092" y="2656787"/>
                    </a:lnTo>
                    <a:lnTo>
                      <a:pt x="3559092" y="2656787"/>
                    </a:lnTo>
                    <a:lnTo>
                      <a:pt x="0" y="2656787"/>
                    </a:lnTo>
                    <a:lnTo>
                      <a:pt x="0" y="2656787"/>
                    </a:lnTo>
                    <a:lnTo>
                      <a:pt x="0" y="212543"/>
                    </a:lnTo>
                    <a:cubicBezTo>
                      <a:pt x="0" y="95159"/>
                      <a:pt x="95159" y="0"/>
                      <a:pt x="21254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002" tIns="157502" rIns="94002" bIns="31750" numCol="1" spcCol="1270" anchor="t" anchorCtr="0">
                <a:noAutofit/>
              </a:bodyPr>
              <a:lstStyle/>
              <a:p>
                <a:pPr marL="0" lvl="1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latin typeface="Aptos ExtraBold"/>
                    <a:cs typeface="Arial"/>
                  </a:rPr>
                  <a:t>Software</a:t>
                </a:r>
                <a:endParaRPr lang="en-US">
                  <a:latin typeface="Aptos ExtraBold"/>
                  <a:cs typeface="Arial"/>
                </a:endParaRPr>
              </a:p>
              <a:p>
                <a:pPr marL="0" lvl="1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solidFill>
                      <a:srgbClr val="000000"/>
                    </a:solidFill>
                    <a:latin typeface="Aptos Light"/>
                    <a:cs typeface="Arial"/>
                  </a:rPr>
                  <a:t>PhD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em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Gestão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da </a:t>
                </a:r>
                <a:r>
                  <a:rPr lang="en-US" sz="2200" kern="1200" err="1">
                    <a:solidFill>
                      <a:srgbClr val="000000"/>
                    </a:solidFill>
                    <a:latin typeface="Aptos Light"/>
                    <a:cs typeface="Arial"/>
                  </a:rPr>
                  <a:t>Informação</a:t>
                </a:r>
                <a:endParaRPr lang="en-US" sz="2200" kern="1200">
                  <a:solidFill>
                    <a:srgbClr val="000000"/>
                  </a:solidFill>
                  <a:latin typeface="Aptos Light"/>
                  <a:cs typeface="Arial" panose="020B0604020202020204" pitchFamily="34" charset="0"/>
                </a:endParaRPr>
              </a:p>
              <a:p>
                <a:pPr marL="0" lvl="1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solidFill>
                    <a:srgbClr val="000000"/>
                  </a:solidFill>
                  <a:latin typeface="Aptos Light"/>
                  <a:cs typeface="Arial"/>
                </a:endParaRPr>
              </a:p>
              <a:p>
                <a:pPr marL="0" lvl="1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 err="1">
                    <a:solidFill>
                      <a:srgbClr val="000000"/>
                    </a:solidFill>
                    <a:latin typeface="Aptos Light"/>
                    <a:cs typeface="Arial"/>
                  </a:rPr>
                  <a:t>Geoinformática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e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classificação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de imagens de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satélite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.</a:t>
                </a:r>
                <a:endParaRPr lang="en-US" sz="2200" b="0" i="0" u="none" strike="noStrike" kern="1200">
                  <a:solidFill>
                    <a:srgbClr val="000000"/>
                  </a:solidFill>
                  <a:effectLst/>
                  <a:latin typeface="Aptos Light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0BAC5E9-945D-9648-43D7-AAC456D818C2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endParaRPr lang="en-US">
                  <a:latin typeface="Aptos" panose="020B0004020202020204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CB357B65-E5FC-A6E4-42E9-D9F4F584D8A9}"/>
                  </a:ext>
                </a:extLst>
              </p:cNvPr>
              <p:cNvSpPr/>
              <p:nvPr/>
            </p:nvSpPr>
            <p:spPr>
              <a:xfrm>
                <a:off x="8240" y="565265"/>
                <a:ext cx="3567332" cy="3927441"/>
              </a:xfrm>
              <a:custGeom>
                <a:avLst/>
                <a:gdLst>
                  <a:gd name="csX0" fmla="*/ 212543 w 3559092"/>
                  <a:gd name="csY0" fmla="*/ 0 h 2656787"/>
                  <a:gd name="csX1" fmla="*/ 3346549 w 3559092"/>
                  <a:gd name="csY1" fmla="*/ 0 h 2656787"/>
                  <a:gd name="csX2" fmla="*/ 3559092 w 3559092"/>
                  <a:gd name="csY2" fmla="*/ 212543 h 2656787"/>
                  <a:gd name="csX3" fmla="*/ 3559092 w 3559092"/>
                  <a:gd name="csY3" fmla="*/ 2656787 h 2656787"/>
                  <a:gd name="csX4" fmla="*/ 3559092 w 3559092"/>
                  <a:gd name="csY4" fmla="*/ 2656787 h 2656787"/>
                  <a:gd name="csX5" fmla="*/ 0 w 3559092"/>
                  <a:gd name="csY5" fmla="*/ 2656787 h 2656787"/>
                  <a:gd name="csX6" fmla="*/ 0 w 3559092"/>
                  <a:gd name="csY6" fmla="*/ 2656787 h 2656787"/>
                  <a:gd name="csX7" fmla="*/ 0 w 3559092"/>
                  <a:gd name="csY7" fmla="*/ 212543 h 2656787"/>
                  <a:gd name="csX8" fmla="*/ 212543 w 3559092"/>
                  <a:gd name="csY8" fmla="*/ 0 h 2656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559092" h="2656787">
                    <a:moveTo>
                      <a:pt x="212543" y="0"/>
                    </a:moveTo>
                    <a:lnTo>
                      <a:pt x="3346549" y="0"/>
                    </a:lnTo>
                    <a:cubicBezTo>
                      <a:pt x="3463933" y="0"/>
                      <a:pt x="3559092" y="95159"/>
                      <a:pt x="3559092" y="212543"/>
                    </a:cubicBezTo>
                    <a:lnTo>
                      <a:pt x="3559092" y="2656787"/>
                    </a:lnTo>
                    <a:lnTo>
                      <a:pt x="3559092" y="2656787"/>
                    </a:lnTo>
                    <a:lnTo>
                      <a:pt x="0" y="2656787"/>
                    </a:lnTo>
                    <a:lnTo>
                      <a:pt x="0" y="2656787"/>
                    </a:lnTo>
                    <a:lnTo>
                      <a:pt x="0" y="212543"/>
                    </a:lnTo>
                    <a:cubicBezTo>
                      <a:pt x="0" y="95159"/>
                      <a:pt x="95159" y="0"/>
                      <a:pt x="21254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732" tIns="153692" rIns="92732" bIns="30480" numCol="1" spcCol="1270" anchor="t" anchorCtr="0">
                <a:noAutofit/>
              </a:bodyPr>
              <a:lstStyle/>
              <a:p>
                <a:pPr marL="0" lvl="1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latin typeface="Aptos ExtraBold"/>
                    <a:cs typeface="Arial"/>
                  </a:rPr>
                  <a:t>Dados</a:t>
                </a:r>
                <a:endParaRPr lang="en-US">
                  <a:latin typeface="Aptos ExtraBold"/>
                  <a:cs typeface="Arial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>
                    <a:latin typeface="Aptos Light"/>
                    <a:cs typeface="Arial"/>
                  </a:rPr>
                  <a:t>PhD </a:t>
                </a:r>
                <a:r>
                  <a:rPr lang="en-US" sz="2200" kern="1200" err="1">
                    <a:latin typeface="Aptos Light"/>
                    <a:cs typeface="Arial"/>
                  </a:rPr>
                  <a:t>em</a:t>
                </a:r>
                <a:r>
                  <a:rPr lang="en-US" sz="2200" kern="1200">
                    <a:latin typeface="Aptos Light"/>
                    <a:cs typeface="Arial"/>
                  </a:rPr>
                  <a:t> Eng. </a:t>
                </a:r>
                <a:r>
                  <a:rPr lang="en-US" sz="2200" kern="1200" err="1">
                    <a:latin typeface="Aptos Light"/>
                    <a:cs typeface="Arial"/>
                  </a:rPr>
                  <a:t>Biomédica</a:t>
                </a:r>
                <a:endParaRPr lang="en-US" sz="2200" kern="1200">
                  <a:latin typeface="Aptos Light"/>
                  <a:cs typeface="Arial" panose="020B0604020202020204" pitchFamily="34" charset="0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latin typeface="Aptos Light"/>
                  <a:cs typeface="Arial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latin typeface="Aptos Light"/>
                  <a:cs typeface="Arial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 err="1">
                    <a:latin typeface="Aptos Light"/>
                    <a:cs typeface="Arial"/>
                  </a:rPr>
                  <a:t>Processamento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e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classificação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 de imagens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  <a:cs typeface="Arial"/>
                  </a:rPr>
                  <a:t>biomédicas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"/>
                    <a:cs typeface="Arial"/>
                  </a:rPr>
                  <a:t> </a:t>
                </a:r>
                <a:endParaRPr lang="en-US" sz="2200" kern="1200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AA32437-3B7A-768F-76DE-FAB01C859261}"/>
                  </a:ext>
                </a:extLst>
              </p:cNvPr>
              <p:cNvSpPr/>
              <p:nvPr/>
            </p:nvSpPr>
            <p:spPr>
              <a:xfrm>
                <a:off x="4161376" y="4492706"/>
                <a:ext cx="3559092" cy="1142418"/>
              </a:xfrm>
              <a:custGeom>
                <a:avLst/>
                <a:gdLst>
                  <a:gd name="csX0" fmla="*/ 0 w 3559092"/>
                  <a:gd name="csY0" fmla="*/ 0 h 1142418"/>
                  <a:gd name="csX1" fmla="*/ 3559092 w 3559092"/>
                  <a:gd name="csY1" fmla="*/ 0 h 1142418"/>
                  <a:gd name="csX2" fmla="*/ 3559092 w 3559092"/>
                  <a:gd name="csY2" fmla="*/ 1142418 h 1142418"/>
                  <a:gd name="csX3" fmla="*/ 0 w 3559092"/>
                  <a:gd name="csY3" fmla="*/ 1142418 h 1142418"/>
                  <a:gd name="csX4" fmla="*/ 0 w 3559092"/>
                  <a:gd name="csY4" fmla="*/ 0 h 1142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59092" h="1142418">
                    <a:moveTo>
                      <a:pt x="0" y="0"/>
                    </a:moveTo>
                    <a:lnTo>
                      <a:pt x="3559092" y="0"/>
                    </a:lnTo>
                    <a:lnTo>
                      <a:pt x="3559092" y="1142418"/>
                    </a:lnTo>
                    <a:lnTo>
                      <a:pt x="0" y="1142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076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0" tIns="0" rIns="1100949" bIns="0" numCol="1" spcCol="1270" anchor="ctr" anchorCtr="0">
                <a:noAutofit/>
              </a:bodyPr>
              <a:lstStyle/>
              <a:p>
                <a:pPr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>
                    <a:latin typeface="Aptos SemiBold"/>
                  </a:rPr>
                  <a:t>Daniel                     Moraes</a:t>
                </a: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E1F4B07-6FBF-02F0-7B30-23A5A18D67BA}"/>
                  </a:ext>
                </a:extLst>
              </p:cNvPr>
              <p:cNvSpPr/>
              <p:nvPr/>
            </p:nvSpPr>
            <p:spPr>
              <a:xfrm>
                <a:off x="8240" y="4492706"/>
                <a:ext cx="3559092" cy="1142418"/>
              </a:xfrm>
              <a:custGeom>
                <a:avLst/>
                <a:gdLst>
                  <a:gd name="csX0" fmla="*/ 0 w 3559092"/>
                  <a:gd name="csY0" fmla="*/ 0 h 1142418"/>
                  <a:gd name="csX1" fmla="*/ 3559092 w 3559092"/>
                  <a:gd name="csY1" fmla="*/ 0 h 1142418"/>
                  <a:gd name="csX2" fmla="*/ 3559092 w 3559092"/>
                  <a:gd name="csY2" fmla="*/ 1142418 h 1142418"/>
                  <a:gd name="csX3" fmla="*/ 0 w 3559092"/>
                  <a:gd name="csY3" fmla="*/ 1142418 h 1142418"/>
                  <a:gd name="csX4" fmla="*/ 0 w 3559092"/>
                  <a:gd name="csY4" fmla="*/ 0 h 1142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59092" h="1142418">
                    <a:moveTo>
                      <a:pt x="0" y="0"/>
                    </a:moveTo>
                    <a:lnTo>
                      <a:pt x="3559092" y="0"/>
                    </a:lnTo>
                    <a:lnTo>
                      <a:pt x="3559092" y="1142418"/>
                    </a:lnTo>
                    <a:lnTo>
                      <a:pt x="0" y="1142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076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0" tIns="0" rIns="1100949" bIns="0" numCol="1" spcCol="1270" anchor="ctr" anchorCtr="0">
                <a:noAutofit/>
              </a:bodyPr>
              <a:lstStyle/>
              <a:p>
                <a:pPr marL="0" lvl="0" indent="0" algn="l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kern="1200">
                    <a:latin typeface="Aptos SemiBold"/>
                  </a:rPr>
                  <a:t>Andreia Gaudêncio</a:t>
                </a: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C513FB5-ED3B-6D74-CDFD-BFE727BE518E}"/>
                  </a:ext>
                </a:extLst>
              </p:cNvPr>
              <p:cNvSpPr/>
              <p:nvPr/>
            </p:nvSpPr>
            <p:spPr>
              <a:xfrm>
                <a:off x="8314512" y="565265"/>
                <a:ext cx="3575573" cy="3927441"/>
              </a:xfrm>
              <a:custGeom>
                <a:avLst/>
                <a:gdLst>
                  <a:gd name="csX0" fmla="*/ 212543 w 3559092"/>
                  <a:gd name="csY0" fmla="*/ 0 h 2656787"/>
                  <a:gd name="csX1" fmla="*/ 3346549 w 3559092"/>
                  <a:gd name="csY1" fmla="*/ 0 h 2656787"/>
                  <a:gd name="csX2" fmla="*/ 3559092 w 3559092"/>
                  <a:gd name="csY2" fmla="*/ 212543 h 2656787"/>
                  <a:gd name="csX3" fmla="*/ 3559092 w 3559092"/>
                  <a:gd name="csY3" fmla="*/ 2656787 h 2656787"/>
                  <a:gd name="csX4" fmla="*/ 3559092 w 3559092"/>
                  <a:gd name="csY4" fmla="*/ 2656787 h 2656787"/>
                  <a:gd name="csX5" fmla="*/ 0 w 3559092"/>
                  <a:gd name="csY5" fmla="*/ 2656787 h 2656787"/>
                  <a:gd name="csX6" fmla="*/ 0 w 3559092"/>
                  <a:gd name="csY6" fmla="*/ 2656787 h 2656787"/>
                  <a:gd name="csX7" fmla="*/ 0 w 3559092"/>
                  <a:gd name="csY7" fmla="*/ 212543 h 2656787"/>
                  <a:gd name="csX8" fmla="*/ 212543 w 3559092"/>
                  <a:gd name="csY8" fmla="*/ 0 h 2656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559092" h="2656787">
                    <a:moveTo>
                      <a:pt x="212543" y="0"/>
                    </a:moveTo>
                    <a:lnTo>
                      <a:pt x="3346549" y="0"/>
                    </a:lnTo>
                    <a:cubicBezTo>
                      <a:pt x="3463933" y="0"/>
                      <a:pt x="3559092" y="95159"/>
                      <a:pt x="3559092" y="212543"/>
                    </a:cubicBezTo>
                    <a:lnTo>
                      <a:pt x="3559092" y="2656787"/>
                    </a:lnTo>
                    <a:lnTo>
                      <a:pt x="3559092" y="2656787"/>
                    </a:lnTo>
                    <a:lnTo>
                      <a:pt x="0" y="2656787"/>
                    </a:lnTo>
                    <a:lnTo>
                      <a:pt x="0" y="2656787"/>
                    </a:lnTo>
                    <a:lnTo>
                      <a:pt x="0" y="212543"/>
                    </a:lnTo>
                    <a:cubicBezTo>
                      <a:pt x="0" y="95159"/>
                      <a:pt x="95159" y="0"/>
                      <a:pt x="21254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732" tIns="153692" rIns="92732" bIns="30480" numCol="1" spcCol="1270" anchor="t" anchorCtr="0">
                <a:noAutofit/>
              </a:bodyPr>
              <a:lstStyle/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kern="1200" err="1">
                    <a:latin typeface="Aptos ExtraBold"/>
                  </a:rPr>
                  <a:t>Apoio</a:t>
                </a:r>
                <a:r>
                  <a:rPr lang="en-US" sz="2200" kern="1200">
                    <a:latin typeface="Aptos ExtraBold"/>
                  </a:rPr>
                  <a:t> </a:t>
                </a:r>
                <a:r>
                  <a:rPr lang="en-US" sz="2200" kern="1200" err="1">
                    <a:latin typeface="Aptos ExtraBold"/>
                  </a:rPr>
                  <a:t>técnico</a:t>
                </a: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PhD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em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Engenharia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Física</a:t>
                </a:r>
                <a:endParaRPr lang="en-US" sz="2200" kern="1200">
                  <a:solidFill>
                    <a:srgbClr val="000000"/>
                  </a:solidFill>
                  <a:latin typeface="Aptos Light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solidFill>
                    <a:srgbClr val="000000"/>
                  </a:solidFill>
                  <a:latin typeface="Aptos Light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200" kern="1200">
                  <a:solidFill>
                    <a:srgbClr val="000000"/>
                  </a:solidFill>
                  <a:latin typeface="Aptos Light"/>
                </a:endParaRPr>
              </a:p>
              <a:p>
                <a:pPr marL="0" lvl="1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4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anos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em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suporte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HPC (1.5 </a:t>
                </a:r>
                <a:r>
                  <a:rPr lang="en-US" sz="2200" b="0" i="0" u="none" strike="noStrike" kern="1200" err="1">
                    <a:solidFill>
                      <a:srgbClr val="000000"/>
                    </a:solidFill>
                    <a:effectLst/>
                    <a:latin typeface="Aptos Light"/>
                  </a:rPr>
                  <a:t>anos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 no Deucalion e </a:t>
                </a:r>
                <a:r>
                  <a:rPr lang="en-US" sz="2200" kern="1200" err="1">
                    <a:solidFill>
                      <a:srgbClr val="000000"/>
                    </a:solidFill>
                    <a:latin typeface="Aptos Light"/>
                  </a:rPr>
                  <a:t>Marenostrum</a:t>
                </a:r>
                <a:r>
                  <a:rPr lang="en-US" sz="2200" kern="1200">
                    <a:solidFill>
                      <a:srgbClr val="000000"/>
                    </a:solidFill>
                    <a:latin typeface="Aptos Light"/>
                  </a:rPr>
                  <a:t> 5</a:t>
                </a:r>
                <a:r>
                  <a:rPr lang="en-US" sz="2200" b="0" i="0" u="none" strike="noStrike" kern="1200">
                    <a:solidFill>
                      <a:srgbClr val="000000"/>
                    </a:solidFill>
                    <a:effectLst/>
                    <a:latin typeface="Aptos Light"/>
                  </a:rPr>
                  <a:t>)</a:t>
                </a:r>
                <a:endParaRPr lang="en-US">
                  <a:latin typeface="Aptos Light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0093996-8731-5BB3-BA10-8328D420DE15}"/>
                  </a:ext>
                </a:extLst>
              </p:cNvPr>
              <p:cNvSpPr/>
              <p:nvPr/>
            </p:nvSpPr>
            <p:spPr>
              <a:xfrm>
                <a:off x="8314512" y="4492706"/>
                <a:ext cx="3559092" cy="1142418"/>
              </a:xfrm>
              <a:custGeom>
                <a:avLst/>
                <a:gdLst>
                  <a:gd name="csX0" fmla="*/ 0 w 3559092"/>
                  <a:gd name="csY0" fmla="*/ 0 h 1142418"/>
                  <a:gd name="csX1" fmla="*/ 3559092 w 3559092"/>
                  <a:gd name="csY1" fmla="*/ 0 h 1142418"/>
                  <a:gd name="csX2" fmla="*/ 3559092 w 3559092"/>
                  <a:gd name="csY2" fmla="*/ 1142418 h 1142418"/>
                  <a:gd name="csX3" fmla="*/ 0 w 3559092"/>
                  <a:gd name="csY3" fmla="*/ 1142418 h 1142418"/>
                  <a:gd name="csX4" fmla="*/ 0 w 3559092"/>
                  <a:gd name="csY4" fmla="*/ 0 h 1142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59092" h="1142418">
                    <a:moveTo>
                      <a:pt x="0" y="0"/>
                    </a:moveTo>
                    <a:lnTo>
                      <a:pt x="3559092" y="0"/>
                    </a:lnTo>
                    <a:lnTo>
                      <a:pt x="3559092" y="1142418"/>
                    </a:lnTo>
                    <a:lnTo>
                      <a:pt x="0" y="1142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076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0" tIns="0" rIns="1100949" bIns="0" numCol="1" spcCol="1270" anchor="ctr" anchorCtr="0">
                <a:noAutofit/>
              </a:bodyPr>
              <a:lstStyle/>
              <a:p>
                <a:pPr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>
                    <a:latin typeface="Aptos SemiBold"/>
                  </a:rPr>
                  <a:t>Bernardo               Malaca</a:t>
                </a:r>
                <a:endParaRPr lang="en-US"/>
              </a:p>
            </p:txBody>
          </p:sp>
        </p:grpSp>
        <p:pic>
          <p:nvPicPr>
            <p:cNvPr id="39" name="Picture 38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B4C56F7C-25EC-8589-BD9A-DAB4DE2DB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1557" y="3993774"/>
              <a:ext cx="1184179" cy="11841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0F5380-D4CA-3CCD-91DA-5B230D073346}"/>
                </a:ext>
              </a:extLst>
            </p:cNvPr>
            <p:cNvSpPr txBox="1"/>
            <p:nvPr/>
          </p:nvSpPr>
          <p:spPr>
            <a:xfrm>
              <a:off x="274714" y="5030360"/>
              <a:ext cx="3164041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500">
                  <a:latin typeface="Aptos Light"/>
                  <a:ea typeface="Segoe UI"/>
                  <a:cs typeface="Segoe UI"/>
                </a:rPr>
                <a:t>​</a:t>
              </a:r>
            </a:p>
            <a:p>
              <a:pPr algn="ctr" rtl="0"/>
              <a:r>
                <a:rPr lang="en-US" sz="1500">
                  <a:solidFill>
                    <a:srgbClr val="1C3076"/>
                  </a:solidFill>
                  <a:latin typeface="Aptos Light"/>
                  <a:ea typeface="Segoe UI"/>
                  <a:cs typeface="Segoe UI"/>
                </a:rPr>
                <a:t>andreia</a:t>
              </a:r>
              <a:r>
                <a:rPr lang="en-US" sz="1500" baseline="0">
                  <a:solidFill>
                    <a:srgbClr val="1C3076"/>
                  </a:solidFill>
                  <a:latin typeface="Aptos Light"/>
                  <a:ea typeface="Segoe UI"/>
                  <a:cs typeface="Segoe UI"/>
                </a:rPr>
                <a:t>.sofia.gaudencio@acnca.pt</a:t>
              </a:r>
              <a:endParaRPr lang="en-US" sz="1500">
                <a:solidFill>
                  <a:srgbClr val="1C3076"/>
                </a:solidFill>
                <a:latin typeface="Aptos Light"/>
                <a:cs typeface="Segoe U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438012-BB74-94EE-DC33-68A1DE16E28D}"/>
              </a:ext>
            </a:extLst>
          </p:cNvPr>
          <p:cNvSpPr txBox="1"/>
          <p:nvPr/>
        </p:nvSpPr>
        <p:spPr>
          <a:xfrm>
            <a:off x="4342206" y="5266310"/>
            <a:ext cx="231694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0" i="0" u="none" strike="noStrike" baseline="0">
                <a:solidFill>
                  <a:srgbClr val="1C3076"/>
                </a:solidFill>
                <a:latin typeface="Aptos Light"/>
              </a:rPr>
              <a:t>daniel.moraes@acnca.pt</a:t>
            </a:r>
            <a:endParaRPr lang="en-US" sz="1500"/>
          </a:p>
        </p:txBody>
      </p:sp>
      <p:pic>
        <p:nvPicPr>
          <p:cNvPr id="5" name="Picture 4" descr="Bernardo Malaca wins Best PhD thesis award - IPFN">
            <a:extLst>
              <a:ext uri="{FF2B5EF4-FFF2-40B4-BE49-F238E27FC236}">
                <a16:creationId xmlns:a16="http://schemas.microsoft.com/office/drawing/2014/main" id="{FA233A67-F04D-2D0D-92AE-1C8DB13A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723" t="-647" r="22810" b="324"/>
          <a:stretch>
            <a:fillRect/>
          </a:stretch>
        </p:blipFill>
        <p:spPr>
          <a:xfrm>
            <a:off x="10195985" y="4065433"/>
            <a:ext cx="1133101" cy="1199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809C6-B147-C3DB-3B1F-E346DC193AD8}"/>
              </a:ext>
            </a:extLst>
          </p:cNvPr>
          <p:cNvSpPr txBox="1"/>
          <p:nvPr/>
        </p:nvSpPr>
        <p:spPr>
          <a:xfrm>
            <a:off x="8144350" y="5266309"/>
            <a:ext cx="2662594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solidFill>
                  <a:srgbClr val="1C3076"/>
                </a:solidFill>
                <a:latin typeface="Aptos Light"/>
              </a:rPr>
              <a:t>bernardo.malaca@acnca.pt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32669-9E34-1B36-5223-4B8D64BD890D}"/>
              </a:ext>
            </a:extLst>
          </p:cNvPr>
          <p:cNvSpPr/>
          <p:nvPr/>
        </p:nvSpPr>
        <p:spPr bwMode="auto">
          <a:xfrm>
            <a:off x="8095128" y="1346350"/>
            <a:ext cx="3685761" cy="42406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D4C576-106F-AB6A-58FE-340B92B1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31" y="4007354"/>
            <a:ext cx="1129082" cy="11841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F026AF-D0CD-22EB-0E0D-350A56CC2A32}"/>
              </a:ext>
            </a:extLst>
          </p:cNvPr>
          <p:cNvSpPr/>
          <p:nvPr/>
        </p:nvSpPr>
        <p:spPr>
          <a:xfrm>
            <a:off x="4072086" y="1311379"/>
            <a:ext cx="3909391" cy="42406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FCC0BE5-DD52-5FDF-3679-E71248FA1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98C8-0596-D284-2BBC-6B5934DD5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E5DD-BEE4-FE35-7515-E518C14D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 o </a:t>
            </a:r>
            <a:r>
              <a:rPr lang="en-US" err="1"/>
              <a:t>futuro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E8FA557-4AE5-3016-FEA6-40B4FF76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3D211-808A-900B-CE8E-9D19F84A9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30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6E358C-E3D0-3CB4-C5FA-21A0FC3A78E8}"/>
              </a:ext>
            </a:extLst>
          </p:cNvPr>
          <p:cNvSpPr txBox="1"/>
          <p:nvPr/>
        </p:nvSpPr>
        <p:spPr>
          <a:xfrm>
            <a:off x="1162986" y="1940915"/>
            <a:ext cx="9867857" cy="1059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200" b="1">
                <a:solidFill>
                  <a:srgbClr val="000000"/>
                </a:solidFill>
                <a:latin typeface="Aptos"/>
              </a:rPr>
              <a:t>A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futura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expansão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 IA da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máquina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vai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 ter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modelos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de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acesso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mais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simples e 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dedicados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para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empresas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e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administração</a:t>
            </a:r>
            <a:r>
              <a:rPr lang="en-US" sz="2200" b="1">
                <a:solidFill>
                  <a:srgbClr val="000000"/>
                </a:solidFill>
                <a:latin typeface="Aptos"/>
              </a:rPr>
              <a:t> </a:t>
            </a:r>
            <a:r>
              <a:rPr lang="en-US" sz="2200" b="1" err="1">
                <a:solidFill>
                  <a:srgbClr val="000000"/>
                </a:solidFill>
                <a:latin typeface="Aptos"/>
              </a:rPr>
              <a:t>pública</a:t>
            </a:r>
            <a:endParaRPr lang="en-US" sz="2200" b="1" i="0" u="none" strike="noStrike">
              <a:solidFill>
                <a:srgbClr val="000000"/>
              </a:solidFill>
              <a:effectLst/>
              <a:latin typeface="Apto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5075DF-23CC-DA87-F203-6D5C1FB4960F}"/>
              </a:ext>
            </a:extLst>
          </p:cNvPr>
          <p:cNvSpPr txBox="1"/>
          <p:nvPr/>
        </p:nvSpPr>
        <p:spPr>
          <a:xfrm>
            <a:off x="1161815" y="3429000"/>
            <a:ext cx="96802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O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vosso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input é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muito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importante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para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tentarmos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moldar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a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máquina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para as 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vossas</a:t>
            </a:r>
            <a:r>
              <a:rPr lang="en-US" sz="2200" b="1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 </a:t>
            </a:r>
            <a:r>
              <a:rPr lang="en-US" sz="2200" b="1" i="0" u="none" strike="noStrike" baseline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necessidades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37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22E3-0D23-5A95-F814-96E5408A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8D083-E347-EF7C-9DFC-816FB100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511018"/>
            <a:ext cx="6924907" cy="4367155"/>
          </a:xfrm>
        </p:spPr>
        <p:txBody>
          <a:bodyPr/>
          <a:lstStyle/>
          <a:p>
            <a:r>
              <a:rPr lang="en-US" err="1"/>
              <a:t>Demonstração</a:t>
            </a:r>
            <a:r>
              <a:rPr lang="en-US"/>
              <a:t> Hands-On</a:t>
            </a:r>
            <a:br>
              <a:rPr lang="en-US"/>
            </a:br>
            <a:endParaRPr lang="en-US" sz="28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EDE58C-6C5F-B5FA-A9F1-DA71B523E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5928-10CD-FFB2-2BC8-2FE75664A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CE6A-10B8-7B76-41E5-F28EAA36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F0451-67A7-1245-8E86-4919ACA38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22" y="1405529"/>
            <a:ext cx="7451740" cy="43347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Rede:</a:t>
            </a:r>
          </a:p>
          <a:p>
            <a:r>
              <a:rPr lang="en-US" sz="2600">
                <a:latin typeface="+mn-lt"/>
              </a:rPr>
              <a:t>	</a:t>
            </a:r>
            <a:r>
              <a:rPr lang="en-US" sz="2600" err="1">
                <a:latin typeface="+mn-lt"/>
              </a:rPr>
              <a:t>eduroam</a:t>
            </a:r>
            <a:endParaRPr lang="en-US" sz="2600">
              <a:latin typeface="+mn-lt"/>
            </a:endParaRPr>
          </a:p>
          <a:p>
            <a:endParaRPr lang="en-US" sz="2600">
              <a:latin typeface="+mn-lt"/>
            </a:endParaRPr>
          </a:p>
          <a:p>
            <a:r>
              <a:rPr lang="en-US" sz="2600">
                <a:latin typeface="Aptos Light" panose="020B0004020202020204" pitchFamily="34" charset="0"/>
              </a:rPr>
              <a:t>Username:</a:t>
            </a:r>
          </a:p>
          <a:p>
            <a:r>
              <a:rPr lang="en-US" sz="2600" b="1"/>
              <a:t>	</a:t>
            </a:r>
            <a:r>
              <a:rPr lang="en-US" sz="2600" b="1" err="1"/>
              <a:t>llm@guest</a:t>
            </a:r>
            <a:endParaRPr lang="en-US" sz="2600" b="1"/>
          </a:p>
          <a:p>
            <a:endParaRPr lang="en-US" sz="2600" b="1">
              <a:latin typeface="+mn-lt"/>
            </a:endParaRPr>
          </a:p>
          <a:p>
            <a:r>
              <a:rPr lang="en-US" sz="2800"/>
              <a:t>Password:</a:t>
            </a:r>
          </a:p>
          <a:p>
            <a:r>
              <a:rPr lang="en-US" sz="2800"/>
              <a:t>	</a:t>
            </a:r>
            <a:r>
              <a:rPr lang="en-US" sz="3200" b="1">
                <a:latin typeface="Aptos ExtraBold" panose="020B0004020202020204" pitchFamily="34" charset="0"/>
              </a:rPr>
              <a:t>2026!!</a:t>
            </a:r>
            <a:r>
              <a:rPr lang="en-US" sz="3200" b="1" err="1">
                <a:latin typeface="Aptos ExtraBold" panose="020B0004020202020204" pitchFamily="34" charset="0"/>
              </a:rPr>
              <a:t>llm</a:t>
            </a:r>
            <a:endParaRPr lang="en-US" sz="2600" b="1">
              <a:solidFill>
                <a:srgbClr val="FF0000"/>
              </a:solidFill>
              <a:latin typeface="Aptos ExtraBold" panose="020B0004020202020204" pitchFamily="34" charset="0"/>
            </a:endParaRP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7704B6B0-24B6-EB60-21BC-272B8871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4" name="Picture 3" descr="Wi-fi,wifi,symbol,wireless,internet - free image from needpix.com">
            <a:extLst>
              <a:ext uri="{FF2B5EF4-FFF2-40B4-BE49-F238E27FC236}">
                <a16:creationId xmlns:a16="http://schemas.microsoft.com/office/drawing/2014/main" id="{78A40322-45FB-16D2-D216-F3B070BE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422" y="2030305"/>
            <a:ext cx="2734917" cy="20105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CD634-67DA-C219-259D-624568B85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85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65FB-D923-57FE-B569-AB4F4F39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2E8B-59B3-AED6-5F4E-610632D6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96" y="1431764"/>
            <a:ext cx="6070789" cy="4270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ptos SemiBold"/>
              </a:rPr>
              <a:t>"</a:t>
            </a:r>
            <a:r>
              <a:rPr lang="en-US" sz="2800" err="1">
                <a:latin typeface="Aptos SemiBold"/>
              </a:rPr>
              <a:t>Construindo</a:t>
            </a:r>
            <a:r>
              <a:rPr lang="en-US" sz="2800">
                <a:latin typeface="Aptos SemiBold"/>
              </a:rPr>
              <a:t> </a:t>
            </a:r>
            <a:r>
              <a:rPr lang="en-US" sz="2800" err="1">
                <a:latin typeface="Aptos SemiBold"/>
              </a:rPr>
              <a:t>Soluções</a:t>
            </a:r>
            <a:r>
              <a:rPr lang="en-US" sz="2800">
                <a:latin typeface="Aptos SemiBold"/>
              </a:rPr>
              <a:t> com LLMs"</a:t>
            </a:r>
          </a:p>
          <a:p>
            <a:endParaRPr lang="en-US" sz="1400">
              <a:latin typeface="Aptos SemiBold"/>
            </a:endParaRPr>
          </a:p>
          <a:p>
            <a:r>
              <a:rPr lang="en-US" err="1">
                <a:latin typeface="Aptos SemiBold"/>
              </a:rPr>
              <a:t>Solução</a:t>
            </a:r>
            <a:endParaRPr lang="en-US">
              <a:latin typeface="Aptos SemiBold"/>
            </a:endParaRPr>
          </a:p>
          <a:p>
            <a:r>
              <a:rPr lang="en-US"/>
              <a:t>Chatbot para </a:t>
            </a:r>
            <a:r>
              <a:rPr lang="en-US" err="1"/>
              <a:t>suporte</a:t>
            </a:r>
            <a:r>
              <a:rPr lang="en-US"/>
              <a:t> </a:t>
            </a:r>
            <a:r>
              <a:rPr lang="en-US" err="1"/>
              <a:t>técnico</a:t>
            </a:r>
            <a:r>
              <a:rPr lang="en-US"/>
              <a:t> do Deucalion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Aptos SemiBold"/>
              </a:rPr>
              <a:t>Método</a:t>
            </a:r>
            <a:endParaRPr lang="en-US">
              <a:latin typeface="Aptos SemiBold"/>
            </a:endParaRPr>
          </a:p>
          <a:p>
            <a:r>
              <a:rPr lang="en-US"/>
              <a:t>Fine tuning </a:t>
            </a:r>
            <a:r>
              <a:rPr lang="en-US" err="1"/>
              <a:t>supervisionado</a:t>
            </a:r>
            <a:r>
              <a:rPr lang="en-US"/>
              <a:t> (</a:t>
            </a:r>
            <a:r>
              <a:rPr lang="en-US" err="1"/>
              <a:t>LoRA</a:t>
            </a:r>
            <a:r>
              <a:rPr lang="en-US"/>
              <a:t>)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SemiBold"/>
              </a:rPr>
              <a:t>Dados de </a:t>
            </a:r>
            <a:r>
              <a:rPr lang="en-US" err="1">
                <a:latin typeface="Aptos SemiBold"/>
              </a:rPr>
              <a:t>treino</a:t>
            </a:r>
            <a:endParaRPr lang="en-US">
              <a:latin typeface="Aptos SemiBold"/>
            </a:endParaRPr>
          </a:p>
          <a:p>
            <a:r>
              <a:rPr lang="en-US" err="1"/>
              <a:t>Pergunta-Resposta</a:t>
            </a:r>
            <a:r>
              <a:rPr lang="en-US"/>
              <a:t> - </a:t>
            </a:r>
            <a:r>
              <a:rPr lang="en-US" err="1"/>
              <a:t>documentação</a:t>
            </a:r>
            <a:r>
              <a:rPr lang="en-US"/>
              <a:t> do Deucalion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5DF448-3D32-4C4A-F1AD-D36AE7711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123" y="1530576"/>
            <a:ext cx="1254765" cy="847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BAEB4-8BFA-D613-485B-F9C991D99F70}"/>
              </a:ext>
            </a:extLst>
          </p:cNvPr>
          <p:cNvSpPr txBox="1"/>
          <p:nvPr/>
        </p:nvSpPr>
        <p:spPr>
          <a:xfrm>
            <a:off x="8738214" y="1644835"/>
            <a:ext cx="23872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base:</a:t>
            </a:r>
            <a:endParaRPr lang="en-US"/>
          </a:p>
          <a:p>
            <a:r>
              <a:rPr lang="en-US" b="1">
                <a:latin typeface="Aptos Light"/>
              </a:rPr>
              <a:t>Llama-3.1-8B-Instruct</a:t>
            </a:r>
            <a:endParaRPr lang="en-US" b="1"/>
          </a:p>
        </p:txBody>
      </p:sp>
      <p:pic>
        <p:nvPicPr>
          <p:cNvPr id="7" name="Picture 6" descr="Brand assets - Hugging Face">
            <a:extLst>
              <a:ext uri="{FF2B5EF4-FFF2-40B4-BE49-F238E27FC236}">
                <a16:creationId xmlns:a16="http://schemas.microsoft.com/office/drawing/2014/main" id="{3D0CC399-AF84-5C88-9A1A-22A65F00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673" y="1865271"/>
            <a:ext cx="379855" cy="383119"/>
          </a:xfrm>
          <a:prstGeom prst="rect">
            <a:avLst/>
          </a:prstGeom>
        </p:spPr>
      </p:pic>
      <p:sp>
        <p:nvSpPr>
          <p:cNvPr id="8" name="Double Bracket 7">
            <a:extLst>
              <a:ext uri="{FF2B5EF4-FFF2-40B4-BE49-F238E27FC236}">
                <a16:creationId xmlns:a16="http://schemas.microsoft.com/office/drawing/2014/main" id="{E6C457C2-2590-134C-645A-E478A1A37D8B}"/>
              </a:ext>
            </a:extLst>
          </p:cNvPr>
          <p:cNvSpPr/>
          <p:nvPr/>
        </p:nvSpPr>
        <p:spPr>
          <a:xfrm>
            <a:off x="11099809" y="1845919"/>
            <a:ext cx="410996" cy="423333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FF95B53-934F-7FB2-5FD8-FFD5410CF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3505" y="3037417"/>
            <a:ext cx="894443" cy="9307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AAB17D1-2A77-CCBC-EE2B-D06BD325D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123" y="4741861"/>
            <a:ext cx="1254765" cy="847529"/>
          </a:xfrm>
          <a:prstGeom prst="rect">
            <a:avLst/>
          </a:prstGeom>
        </p:spPr>
      </p:pic>
      <p:pic>
        <p:nvPicPr>
          <p:cNvPr id="16" name="Picture 15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D0B3DFA5-2FCE-D225-7196-E1459276C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18" name="Picture 17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CA2BC209-48B6-7AC7-E52C-C5EDE0A97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791" y="4918615"/>
            <a:ext cx="1989225" cy="4523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3BE16B-3688-5A32-0093-F8FDE54B928E}"/>
              </a:ext>
            </a:extLst>
          </p:cNvPr>
          <p:cNvCxnSpPr/>
          <p:nvPr/>
        </p:nvCxnSpPr>
        <p:spPr>
          <a:xfrm>
            <a:off x="7731880" y="2317749"/>
            <a:ext cx="1511" cy="827687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4F19E2-2451-8F28-F398-68FDBCF30493}"/>
              </a:ext>
            </a:extLst>
          </p:cNvPr>
          <p:cNvCxnSpPr>
            <a:cxnSpLocks/>
          </p:cNvCxnSpPr>
          <p:nvPr/>
        </p:nvCxnSpPr>
        <p:spPr>
          <a:xfrm flipH="1">
            <a:off x="8421307" y="3555998"/>
            <a:ext cx="781655" cy="2188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83E84A-63B6-5AA3-1915-8B190C942D61}"/>
              </a:ext>
            </a:extLst>
          </p:cNvPr>
          <p:cNvSpPr txBox="1"/>
          <p:nvPr/>
        </p:nvSpPr>
        <p:spPr>
          <a:xfrm>
            <a:off x="7012748" y="3227917"/>
            <a:ext cx="1419675" cy="656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ptos Light"/>
              </a:rPr>
              <a:t>Supervised Fine Tuning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F0AD25-264B-64BD-91F0-70CD1C40C6A1}"/>
              </a:ext>
            </a:extLst>
          </p:cNvPr>
          <p:cNvCxnSpPr>
            <a:cxnSpLocks/>
          </p:cNvCxnSpPr>
          <p:nvPr/>
        </p:nvCxnSpPr>
        <p:spPr>
          <a:xfrm>
            <a:off x="7731879" y="3884082"/>
            <a:ext cx="1511" cy="827687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19B983-0D75-866D-AE04-A800A386195D}"/>
              </a:ext>
            </a:extLst>
          </p:cNvPr>
          <p:cNvSpPr txBox="1"/>
          <p:nvPr/>
        </p:nvSpPr>
        <p:spPr>
          <a:xfrm>
            <a:off x="8738213" y="4964108"/>
            <a:ext cx="23872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</a:t>
            </a:r>
            <a:r>
              <a:rPr lang="en-US" err="1">
                <a:latin typeface="Aptos Light"/>
              </a:rPr>
              <a:t>Ajustado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F39A7-FE4E-541E-D549-99ABC921B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4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CA4DB-F30D-DB3A-0C46-3CDEC7F3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03085C3-3FF4-0343-687C-693DEC9502B4}"/>
              </a:ext>
            </a:extLst>
          </p:cNvPr>
          <p:cNvSpPr/>
          <p:nvPr/>
        </p:nvSpPr>
        <p:spPr>
          <a:xfrm>
            <a:off x="8351627" y="2350043"/>
            <a:ext cx="2525645" cy="150360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CD00F-1BDF-C7CB-429C-67F4C0C6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508B-C297-D4ED-2821-FCEE4FA5A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10" y="1504335"/>
            <a:ext cx="5864350" cy="39852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err="1">
                <a:latin typeface="Aptos SemiBold"/>
              </a:rPr>
              <a:t>Método</a:t>
            </a:r>
            <a:endParaRPr lang="en-US" sz="2400">
              <a:latin typeface="Aptos SemiBold"/>
            </a:endParaRPr>
          </a:p>
          <a:p>
            <a:endParaRPr lang="en-US" sz="1800">
              <a:latin typeface="Aptos SemiBold"/>
            </a:endParaRPr>
          </a:p>
          <a:p>
            <a:r>
              <a:rPr lang="en-US">
                <a:latin typeface="Aptos SemiBold"/>
              </a:rPr>
              <a:t>Fine Tuning</a:t>
            </a:r>
          </a:p>
          <a:p>
            <a:pPr marL="342900" indent="-342900">
              <a:buChar char="•"/>
            </a:pPr>
            <a:r>
              <a:rPr lang="en-US" err="1"/>
              <a:t>Customização</a:t>
            </a:r>
            <a:r>
              <a:rPr lang="en-US"/>
              <a:t> do </a:t>
            </a:r>
            <a:r>
              <a:rPr lang="en-US" err="1"/>
              <a:t>modelo</a:t>
            </a:r>
            <a:r>
              <a:rPr lang="en-US"/>
              <a:t> com </a:t>
            </a:r>
            <a:r>
              <a:rPr lang="en-US" err="1"/>
              <a:t>conhecimento</a:t>
            </a:r>
            <a:r>
              <a:rPr lang="en-US"/>
              <a:t> </a:t>
            </a:r>
            <a:r>
              <a:rPr lang="en-US" err="1"/>
              <a:t>específico</a:t>
            </a:r>
            <a:r>
              <a:rPr lang="en-US"/>
              <a:t> (</a:t>
            </a:r>
            <a:r>
              <a:rPr lang="en-US" err="1"/>
              <a:t>informação</a:t>
            </a:r>
            <a:r>
              <a:rPr lang="en-US"/>
              <a:t> </a:t>
            </a:r>
            <a:r>
              <a:rPr lang="en-US" err="1"/>
              <a:t>técnica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o Deucalion)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Aptos SemiBold"/>
              </a:rPr>
              <a:t>LoRA</a:t>
            </a:r>
            <a:r>
              <a:rPr lang="en-US">
                <a:latin typeface="Aptos SemiBold"/>
              </a:rPr>
              <a:t> (Low-Rank Adaptation)</a:t>
            </a:r>
          </a:p>
          <a:p>
            <a:pPr marL="342900" indent="-342900">
              <a:buFont typeface="Arial"/>
              <a:buChar char="•"/>
            </a:pPr>
            <a:r>
              <a:rPr lang="en-US"/>
              <a:t>Evita </a:t>
            </a:r>
            <a:r>
              <a:rPr lang="en-US" err="1"/>
              <a:t>ajustar</a:t>
            </a:r>
            <a:r>
              <a:rPr lang="en-US"/>
              <a:t> </a:t>
            </a:r>
            <a:r>
              <a:rPr lang="en-US" err="1"/>
              <a:t>todos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parâmetros</a:t>
            </a:r>
            <a:r>
              <a:rPr lang="en-US"/>
              <a:t> do </a:t>
            </a:r>
            <a:r>
              <a:rPr lang="en-US" err="1"/>
              <a:t>modelo</a:t>
            </a:r>
            <a:r>
              <a:rPr lang="en-US"/>
              <a:t> base</a:t>
            </a:r>
          </a:p>
          <a:p>
            <a:pPr marL="342900" indent="-342900">
              <a:buChar char="•"/>
            </a:pPr>
            <a:r>
              <a:rPr lang="en-US"/>
              <a:t>Treina </a:t>
            </a:r>
            <a:r>
              <a:rPr lang="en-US" err="1"/>
              <a:t>apenas</a:t>
            </a:r>
            <a:r>
              <a:rPr lang="en-US"/>
              <a:t> </a:t>
            </a:r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parâmetros</a:t>
            </a:r>
            <a:r>
              <a:rPr lang="en-US"/>
              <a:t> </a:t>
            </a:r>
            <a:r>
              <a:rPr lang="en-US" err="1"/>
              <a:t>adicionais</a:t>
            </a:r>
            <a:r>
              <a:rPr lang="en-US"/>
              <a:t> (adapter)</a:t>
            </a:r>
          </a:p>
          <a:p>
            <a:pPr marL="342900" indent="-342900">
              <a:buChar char="•"/>
            </a:pPr>
            <a:r>
              <a:rPr lang="en-US" err="1"/>
              <a:t>Eficiente</a:t>
            </a:r>
            <a:endParaRPr lang="en-US"/>
          </a:p>
          <a:p>
            <a:pPr marL="342900" indent="-342900">
              <a:buChar char="•"/>
            </a:pPr>
            <a:r>
              <a:rPr lang="en-US"/>
              <a:t>Evita </a:t>
            </a:r>
            <a:r>
              <a:rPr lang="en-US" err="1"/>
              <a:t>risco</a:t>
            </a:r>
            <a:r>
              <a:rPr lang="en-US"/>
              <a:t> de "catastrophic forgetting"</a:t>
            </a:r>
          </a:p>
          <a:p>
            <a:pPr marL="342900" indent="-342900">
              <a:buChar char="•"/>
            </a:pPr>
            <a:endParaRPr lang="en-US">
              <a:latin typeface="Aptos SemiBold"/>
            </a:endParaRPr>
          </a:p>
          <a:p>
            <a:endParaRPr lang="en-US">
              <a:latin typeface="Aptos SemiBold"/>
            </a:endParaRPr>
          </a:p>
          <a:p>
            <a:endParaRPr lang="en-US"/>
          </a:p>
          <a:p>
            <a:endParaRPr lang="en-US"/>
          </a:p>
          <a:p>
            <a:endParaRPr lang="en-US" sz="2400">
              <a:latin typeface="Aptos SemiBold"/>
            </a:endParaRPr>
          </a:p>
          <a:p>
            <a:endParaRPr lang="en-US" sz="2400">
              <a:latin typeface="Aptos SemiBold"/>
            </a:endParaRPr>
          </a:p>
          <a:p>
            <a:endParaRPr lang="en-US" sz="2400">
              <a:latin typeface="Aptos SemiBold"/>
            </a:endParaRPr>
          </a:p>
          <a:p>
            <a:endParaRPr lang="en-US" sz="2400">
              <a:latin typeface="Aptos SemiBold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0359E464-E8FC-C1EC-6DBD-44F7068E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5EB6A-D8AA-5878-4010-857CD69D6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A0BA855-A480-C4C3-912F-3A5F0F51C737}"/>
                  </a:ext>
                </a:extLst>
              </p:cNvPr>
              <p:cNvSpPr/>
              <p:nvPr/>
            </p:nvSpPr>
            <p:spPr>
              <a:xfrm>
                <a:off x="6363129" y="2518166"/>
                <a:ext cx="1401392" cy="1335482"/>
              </a:xfrm>
              <a:prstGeom prst="rect">
                <a:avLst/>
              </a:prstGeom>
              <a:solidFill>
                <a:srgbClr val="1C3076"/>
              </a:solidFill>
              <a:ln w="9525" cap="flat" cmpd="sng" algn="ctr">
                <a:solidFill>
                  <a:srgbClr val="1C307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A0BA855-A480-C4C3-912F-3A5F0F51C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129" y="2518166"/>
                <a:ext cx="1401392" cy="13354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rgbClr val="1C307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D18410-7F44-C125-C604-65898A5BC62C}"/>
                  </a:ext>
                </a:extLst>
              </p:cNvPr>
              <p:cNvSpPr/>
              <p:nvPr/>
            </p:nvSpPr>
            <p:spPr>
              <a:xfrm>
                <a:off x="8507158" y="2436554"/>
                <a:ext cx="552802" cy="1335482"/>
              </a:xfrm>
              <a:prstGeom prst="rect">
                <a:avLst/>
              </a:prstGeom>
              <a:solidFill>
                <a:srgbClr val="27B0B0"/>
              </a:solidFill>
              <a:ln w="9525" cap="flat" cmpd="sng" algn="ctr">
                <a:solidFill>
                  <a:srgbClr val="1C307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× </m:t>
                      </m:r>
                    </m:oMath>
                  </m:oMathPara>
                </a14:m>
                <a:endParaRPr lang="pt-PT" i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pt-PT" i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D18410-7F44-C125-C604-65898A5BC6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158" y="2436554"/>
                <a:ext cx="552802" cy="13354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 cap="flat" cmpd="sng" algn="ctr">
                <a:solidFill>
                  <a:srgbClr val="1C307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F3B5808-71DB-7F1E-6A09-B692EDD154A1}"/>
                  </a:ext>
                </a:extLst>
              </p:cNvPr>
              <p:cNvSpPr/>
              <p:nvPr/>
            </p:nvSpPr>
            <p:spPr>
              <a:xfrm rot="5400000">
                <a:off x="9809827" y="2362304"/>
                <a:ext cx="552802" cy="133548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1C307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pt-PT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F3B5808-71DB-7F1E-6A09-B692EDD15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9809827" y="2362304"/>
                <a:ext cx="552802" cy="13354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rgbClr val="1C307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478AC28-88DB-3E02-1306-1DB6196B549C}"/>
              </a:ext>
            </a:extLst>
          </p:cNvPr>
          <p:cNvSpPr txBox="1"/>
          <p:nvPr/>
        </p:nvSpPr>
        <p:spPr>
          <a:xfrm>
            <a:off x="9095594" y="283691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6C3206-340C-CA20-66DE-3CB927340323}"/>
                  </a:ext>
                </a:extLst>
              </p:cNvPr>
              <p:cNvSpPr txBox="1"/>
              <p:nvPr/>
            </p:nvSpPr>
            <p:spPr>
              <a:xfrm>
                <a:off x="6813664" y="4356772"/>
                <a:ext cx="2906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𝐿𝑜𝑅𝐴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27B0B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27B0B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PT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pt-PT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b="0" i="1" dirty="0" smtClean="0">
                          <a:solidFill>
                            <a:srgbClr val="1C307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PT" b="0" i="1" dirty="0" smtClean="0">
                          <a:solidFill>
                            <a:srgbClr val="1C307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6C3206-340C-CA20-66DE-3CB927340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664" y="4356772"/>
                <a:ext cx="2906758" cy="369332"/>
              </a:xfrm>
              <a:prstGeom prst="rect">
                <a:avLst/>
              </a:prstGeom>
              <a:blipFill>
                <a:blip r:embed="rId6"/>
                <a:stretch>
                  <a:fillRect r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8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0D78-EE0B-58EF-597D-E86DB57D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79063-B66A-1091-738F-12BCD1F8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10" y="1392040"/>
            <a:ext cx="9669122" cy="1290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ptos SemiBold"/>
              </a:rPr>
              <a:t>Dados de </a:t>
            </a:r>
            <a:r>
              <a:rPr lang="en-US" sz="2400" err="1">
                <a:latin typeface="Aptos SemiBold"/>
              </a:rPr>
              <a:t>treino</a:t>
            </a:r>
            <a:endParaRPr lang="en-US" sz="2400">
              <a:latin typeface="Aptos SemiBold"/>
            </a:endParaRPr>
          </a:p>
          <a:p>
            <a:endParaRPr lang="en-US" sz="1200">
              <a:latin typeface="Aptos SemiBold"/>
            </a:endParaRPr>
          </a:p>
          <a:p>
            <a:r>
              <a:rPr lang="en-US" err="1">
                <a:highlight>
                  <a:srgbClr val="C0C0C0"/>
                </a:highlight>
                <a:latin typeface="Consolas"/>
              </a:rPr>
              <a:t>fine_tuning</a:t>
            </a:r>
            <a:r>
              <a:rPr lang="en-US">
                <a:highlight>
                  <a:srgbClr val="C0C0C0"/>
                </a:highlight>
                <a:latin typeface="Consolas"/>
              </a:rPr>
              <a:t>/</a:t>
            </a:r>
            <a:r>
              <a:rPr lang="en-US" err="1">
                <a:highlight>
                  <a:srgbClr val="C0C0C0"/>
                </a:highlight>
                <a:latin typeface="Consolas"/>
              </a:rPr>
              <a:t>training_data</a:t>
            </a:r>
            <a:r>
              <a:rPr lang="en-US">
                <a:highlight>
                  <a:srgbClr val="C0C0C0"/>
                </a:highlight>
                <a:latin typeface="Consolas"/>
              </a:rPr>
              <a:t>/</a:t>
            </a:r>
            <a:r>
              <a:rPr lang="en-US" err="1">
                <a:highlight>
                  <a:srgbClr val="C0C0C0"/>
                </a:highlight>
                <a:latin typeface="Consolas"/>
              </a:rPr>
              <a:t>data.jsonl</a:t>
            </a:r>
            <a:endParaRPr lang="en-US">
              <a:highlight>
                <a:srgbClr val="C0C0C0"/>
              </a:highlight>
              <a:latin typeface="Consolas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7986662A-76F7-8D32-48BB-AD49D8D9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4B3EA-49A5-6262-C88B-7C2A622D548F}"/>
              </a:ext>
            </a:extLst>
          </p:cNvPr>
          <p:cNvSpPr txBox="1"/>
          <p:nvPr/>
        </p:nvSpPr>
        <p:spPr>
          <a:xfrm>
            <a:off x="1077989" y="2729210"/>
            <a:ext cx="1020989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nsolas"/>
              </a:rPr>
              <a:t>{"messages": </a:t>
            </a:r>
            <a:endParaRPr lang="en-US"/>
          </a:p>
          <a:p>
            <a:pPr lvl="1"/>
            <a:r>
              <a:rPr lang="en-US">
                <a:latin typeface="Consolas"/>
              </a:rPr>
              <a:t>[</a:t>
            </a:r>
            <a:endParaRPr lang="en-US">
              <a:latin typeface="Calibri"/>
            </a:endParaRPr>
          </a:p>
          <a:p>
            <a:pPr lvl="1"/>
            <a:r>
              <a:rPr lang="en-US">
                <a:latin typeface="Consolas"/>
              </a:rPr>
              <a:t>{"</a:t>
            </a:r>
            <a:r>
              <a:rPr lang="en-US">
                <a:solidFill>
                  <a:srgbClr val="00B0F0"/>
                </a:solidFill>
                <a:latin typeface="Consolas"/>
              </a:rPr>
              <a:t>role</a:t>
            </a:r>
            <a:r>
              <a:rPr lang="en-US">
                <a:latin typeface="Consolas"/>
              </a:rPr>
              <a:t>": "</a:t>
            </a:r>
            <a:r>
              <a:rPr lang="en-US">
                <a:solidFill>
                  <a:schemeClr val="accent4"/>
                </a:solidFill>
                <a:latin typeface="Consolas"/>
              </a:rPr>
              <a:t>user</a:t>
            </a:r>
            <a:r>
              <a:rPr lang="en-US">
                <a:latin typeface="Consolas"/>
              </a:rPr>
              <a:t>", "</a:t>
            </a:r>
            <a:r>
              <a:rPr lang="en-US">
                <a:solidFill>
                  <a:srgbClr val="00B0F0"/>
                </a:solidFill>
                <a:latin typeface="Consolas"/>
              </a:rPr>
              <a:t>content</a:t>
            </a:r>
            <a:r>
              <a:rPr lang="en-US">
                <a:latin typeface="Consolas"/>
              </a:rPr>
              <a:t>": "What is the command for billing?"}, </a:t>
            </a:r>
            <a:endParaRPr lang="en-US">
              <a:latin typeface="Calibri"/>
            </a:endParaRPr>
          </a:p>
          <a:p>
            <a:pPr lvl="1"/>
            <a:r>
              <a:rPr lang="en-US">
                <a:latin typeface="Consolas"/>
              </a:rPr>
              <a:t>{"</a:t>
            </a:r>
            <a:r>
              <a:rPr lang="en-US">
                <a:solidFill>
                  <a:srgbClr val="00B0F0"/>
                </a:solidFill>
                <a:latin typeface="Consolas"/>
              </a:rPr>
              <a:t>role</a:t>
            </a:r>
            <a:r>
              <a:rPr lang="en-US">
                <a:latin typeface="Consolas"/>
              </a:rPr>
              <a:t>": "</a:t>
            </a:r>
            <a:r>
              <a:rPr lang="en-US">
                <a:solidFill>
                  <a:schemeClr val="accent5"/>
                </a:solidFill>
                <a:latin typeface="Consolas"/>
              </a:rPr>
              <a:t>assistant</a:t>
            </a:r>
            <a:r>
              <a:rPr lang="en-US">
                <a:latin typeface="Consolas"/>
              </a:rPr>
              <a:t>", "</a:t>
            </a:r>
            <a:r>
              <a:rPr lang="en-US">
                <a:solidFill>
                  <a:srgbClr val="00B0F0"/>
                </a:solidFill>
                <a:latin typeface="Consolas"/>
              </a:rPr>
              <a:t>content</a:t>
            </a:r>
            <a:r>
              <a:rPr lang="en-US">
                <a:latin typeface="Consolas"/>
              </a:rPr>
              <a:t>": "Run the command `billing` to get billing information."}</a:t>
            </a:r>
            <a:endParaRPr lang="en-US">
              <a:latin typeface="Calibri"/>
            </a:endParaRPr>
          </a:p>
          <a:p>
            <a:pPr lvl="1"/>
            <a:r>
              <a:rPr lang="en-US">
                <a:latin typeface="Consolas"/>
              </a:rPr>
              <a:t>]</a:t>
            </a:r>
            <a:endParaRPr lang="en-US">
              <a:latin typeface="Calibri"/>
            </a:endParaRPr>
          </a:p>
          <a:p>
            <a:r>
              <a:rPr lang="en-US">
                <a:latin typeface="Consolas"/>
              </a:rPr>
              <a:t>}</a:t>
            </a:r>
          </a:p>
          <a:p>
            <a:endParaRPr lang="en-US">
              <a:latin typeface="Consolas"/>
            </a:endParaRPr>
          </a:p>
          <a:p>
            <a:r>
              <a:rPr lang="en-US">
                <a:latin typeface="Consolas"/>
              </a:rPr>
              <a:t>...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64FF58-6CD2-1377-7E21-0C9B16E23902}"/>
              </a:ext>
            </a:extLst>
          </p:cNvPr>
          <p:cNvSpPr/>
          <p:nvPr/>
        </p:nvSpPr>
        <p:spPr>
          <a:xfrm>
            <a:off x="2534191" y="4804022"/>
            <a:ext cx="4411338" cy="65853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Aptos SemiBold"/>
              </a:rPr>
              <a:t>Atenção</a:t>
            </a:r>
            <a:r>
              <a:rPr lang="en-US">
                <a:latin typeface="Aptos SemiBold"/>
              </a:rPr>
              <a:t>!</a:t>
            </a:r>
          </a:p>
          <a:p>
            <a:pPr algn="ctr"/>
            <a:r>
              <a:rPr lang="en-US" err="1">
                <a:latin typeface="Aptos SemiBold"/>
              </a:rPr>
              <a:t>Poucos</a:t>
            </a:r>
            <a:r>
              <a:rPr lang="en-US">
                <a:latin typeface="Aptos SemiBold"/>
              </a:rPr>
              <a:t> </a:t>
            </a:r>
            <a:r>
              <a:rPr lang="en-US" err="1">
                <a:latin typeface="Aptos SemiBold"/>
              </a:rPr>
              <a:t>exemplos</a:t>
            </a:r>
            <a:r>
              <a:rPr lang="en-US">
                <a:latin typeface="Aptos SemiBold"/>
              </a:rPr>
              <a:t> (215)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BC49-EADE-418B-C715-BC7FCD505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357E-F15D-11D4-A36E-31D68968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1E4B5-C88C-A442-530B-B07403227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56" y="1483168"/>
            <a:ext cx="9669122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ptos SemiBold"/>
              </a:rPr>
              <a:t>Bibliotecas</a:t>
            </a:r>
            <a:r>
              <a:rPr lang="en-US" sz="2400">
                <a:latin typeface="Aptos SemiBold"/>
              </a:rPr>
              <a:t> e </a:t>
            </a:r>
            <a:r>
              <a:rPr lang="en-US" sz="2400" err="1">
                <a:latin typeface="Aptos SemiBold"/>
              </a:rPr>
              <a:t>Configuração</a:t>
            </a:r>
            <a:r>
              <a:rPr lang="en-US" sz="2400">
                <a:latin typeface="Aptos SemiBold"/>
              </a:rPr>
              <a:t> do </a:t>
            </a:r>
            <a:r>
              <a:rPr lang="en-US" sz="2400" err="1">
                <a:latin typeface="Aptos SemiBold"/>
              </a:rPr>
              <a:t>Ambiente</a:t>
            </a:r>
            <a:endParaRPr lang="en-US" sz="2400">
              <a:latin typeface="Aptos SemiBold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7D54D043-751E-B834-FFC3-0BB5D2A3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6" name="Picture 5" descr="Brand assets - Hugging Face">
            <a:extLst>
              <a:ext uri="{FF2B5EF4-FFF2-40B4-BE49-F238E27FC236}">
                <a16:creationId xmlns:a16="http://schemas.microsoft.com/office/drawing/2014/main" id="{FEB1C61A-23E4-A676-1002-755CE3BC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35" y="2201333"/>
            <a:ext cx="1152438" cy="1155702"/>
          </a:xfrm>
          <a:prstGeom prst="rect">
            <a:avLst/>
          </a:prstGeom>
        </p:spPr>
      </p:pic>
      <p:pic>
        <p:nvPicPr>
          <p:cNvPr id="7" name="Picture 6" descr="pytorch-logo | Terra Incognita">
            <a:extLst>
              <a:ext uri="{FF2B5EF4-FFF2-40B4-BE49-F238E27FC236}">
                <a16:creationId xmlns:a16="http://schemas.microsoft.com/office/drawing/2014/main" id="{94AE6435-6E5F-FB1F-1509-F98EB934F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539067"/>
            <a:ext cx="1653117" cy="1653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6E8B1-6688-8D2B-C187-1FF7EE815612}"/>
              </a:ext>
            </a:extLst>
          </p:cNvPr>
          <p:cNvSpPr txBox="1"/>
          <p:nvPr/>
        </p:nvSpPr>
        <p:spPr>
          <a:xfrm>
            <a:off x="2063750" y="2180166"/>
            <a:ext cx="23706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Transformers</a:t>
            </a:r>
          </a:p>
          <a:p>
            <a:r>
              <a:rPr lang="en-US">
                <a:latin typeface="Aptos Light"/>
              </a:rPr>
              <a:t>PEFT</a:t>
            </a:r>
          </a:p>
          <a:p>
            <a:pPr algn="l"/>
            <a:r>
              <a:rPr lang="en-US">
                <a:latin typeface="Aptos Light"/>
              </a:rPr>
              <a:t>TRL</a:t>
            </a:r>
          </a:p>
          <a:p>
            <a:r>
              <a:rPr lang="en-US">
                <a:latin typeface="Aptos Light"/>
              </a:rPr>
              <a:t>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51124-8B08-EA29-149D-8801B058E24D}"/>
              </a:ext>
            </a:extLst>
          </p:cNvPr>
          <p:cNvSpPr txBox="1"/>
          <p:nvPr/>
        </p:nvSpPr>
        <p:spPr>
          <a:xfrm>
            <a:off x="2063749" y="4047067"/>
            <a:ext cx="2370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PyTorch</a:t>
            </a:r>
          </a:p>
          <a:p>
            <a:r>
              <a:rPr lang="en-US">
                <a:latin typeface="Aptos Light"/>
              </a:rPr>
              <a:t>CUDA</a:t>
            </a:r>
          </a:p>
        </p:txBody>
      </p:sp>
      <p:pic>
        <p:nvPicPr>
          <p:cNvPr id="15" name="Picture 14" descr="Logo">
            <a:extLst>
              <a:ext uri="{FF2B5EF4-FFF2-40B4-BE49-F238E27FC236}">
                <a16:creationId xmlns:a16="http://schemas.microsoft.com/office/drawing/2014/main" id="{5B78B3AA-3059-0B83-63EC-173D95A9B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34" y="2480733"/>
            <a:ext cx="2032813" cy="21973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14D61C-3887-DE7F-34FE-48C1BB170C4F}"/>
              </a:ext>
            </a:extLst>
          </p:cNvPr>
          <p:cNvSpPr txBox="1"/>
          <p:nvPr/>
        </p:nvSpPr>
        <p:spPr>
          <a:xfrm>
            <a:off x="7975670" y="3094851"/>
            <a:ext cx="4127499" cy="883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Container Singularity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  <a:ea typeface="+mn-lt"/>
                <a:cs typeface="+mn-lt"/>
              </a:rPr>
              <a:t>("Docker" para HPC)</a:t>
            </a:r>
            <a:endParaRPr lang="en-US" err="1">
              <a:solidFill>
                <a:srgbClr val="FF0000"/>
              </a:solidFill>
              <a:latin typeface="Aptos Light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5E883-76AC-6EFD-DB69-610FFAD32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8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4D1C-52AF-C839-F7E4-C1B745D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666B7-E92D-2D06-2E74-90350058C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37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6ABAACA4-A879-C610-46A7-0619534C3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898C9F-2026-00DB-5A24-759D6B206416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BA3F45A2-943D-FF7F-2BA2-5BB0925D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A1F142-FD40-5A3E-4B19-BBC62A820DEC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076C0167-639B-8792-A28D-D9EBD6EC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F815D9-D508-D6F1-4F73-5A5F411E4D00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E202C48E-7E5F-26B8-23C9-562EE6FE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1AFA7-B40E-7C32-52CF-7981AB1DDDDC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B4A1AA1A-95FA-7FA7-8050-FB8E61E42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734118-FE23-0700-0EF3-653A16EB365C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5" name="Picture 4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183BFC82-A823-61A8-6F48-D5460ACF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01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D921-FB05-74AA-3462-AEF34432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Links </a:t>
            </a:r>
            <a:r>
              <a:rPr lang="en-US" err="1"/>
              <a:t>Úteis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CDB6B-37B1-B822-224F-74EA69778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38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7848D72E-8D82-B655-CEF9-02AA2CF1F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1571" y="1474178"/>
            <a:ext cx="1565161" cy="1574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CC106-655D-7CF4-5462-35305FEE8B51}"/>
              </a:ext>
            </a:extLst>
          </p:cNvPr>
          <p:cNvSpPr txBox="1"/>
          <p:nvPr/>
        </p:nvSpPr>
        <p:spPr>
          <a:xfrm>
            <a:off x="555723" y="1476670"/>
            <a:ext cx="35074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ptos Light"/>
              </a:rPr>
              <a:t>GitLab repo:</a:t>
            </a:r>
          </a:p>
        </p:txBody>
      </p:sp>
      <p:pic>
        <p:nvPicPr>
          <p:cNvPr id="14" name="Picture 13" descr="A qr code with circles and circles&#10;&#10;AI-generated content may be incorrect.">
            <a:extLst>
              <a:ext uri="{FF2B5EF4-FFF2-40B4-BE49-F238E27FC236}">
                <a16:creationId xmlns:a16="http://schemas.microsoft.com/office/drawing/2014/main" id="{945F4B14-92E5-0B76-A5EB-F24540AE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200" y="1345182"/>
            <a:ext cx="1852084" cy="19093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36FE5F-3B61-82D0-670D-383EF44E037B}"/>
              </a:ext>
            </a:extLst>
          </p:cNvPr>
          <p:cNvSpPr txBox="1"/>
          <p:nvPr/>
        </p:nvSpPr>
        <p:spPr>
          <a:xfrm>
            <a:off x="555830" y="2029526"/>
            <a:ext cx="79416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ptos SemiBold"/>
                <a:ea typeface="+mn-lt"/>
                <a:cs typeface="+mn-lt"/>
              </a:rPr>
              <a:t>https://</a:t>
            </a:r>
            <a:r>
              <a:rPr lang="en-US" sz="2400" err="1">
                <a:latin typeface="Aptos SemiBold"/>
                <a:ea typeface="+mn-lt"/>
                <a:cs typeface="+mn-lt"/>
              </a:rPr>
              <a:t>gitlab.acnca.pt</a:t>
            </a:r>
            <a:r>
              <a:rPr lang="en-US" sz="2400">
                <a:latin typeface="Aptos SemiBold"/>
                <a:ea typeface="+mn-lt"/>
                <a:cs typeface="+mn-lt"/>
              </a:rPr>
              <a:t>/</a:t>
            </a:r>
            <a:r>
              <a:rPr lang="en-US" sz="2400" err="1">
                <a:latin typeface="Aptos SemiBold"/>
                <a:ea typeface="+mn-lt"/>
                <a:cs typeface="+mn-lt"/>
              </a:rPr>
              <a:t>cnca</a:t>
            </a:r>
            <a:r>
              <a:rPr lang="en-US" sz="2400">
                <a:latin typeface="Aptos SemiBold"/>
                <a:ea typeface="+mn-lt"/>
                <a:cs typeface="+mn-lt"/>
              </a:rPr>
              <a:t>/</a:t>
            </a:r>
            <a:r>
              <a:rPr lang="en-US" sz="2400" err="1">
                <a:latin typeface="Aptos SemiBold"/>
                <a:ea typeface="+mn-lt"/>
                <a:cs typeface="+mn-lt"/>
              </a:rPr>
              <a:t>aif</a:t>
            </a:r>
            <a:r>
              <a:rPr lang="en-US" sz="2400">
                <a:latin typeface="Aptos SemiBold"/>
                <a:ea typeface="+mn-lt"/>
                <a:cs typeface="+mn-lt"/>
              </a:rPr>
              <a:t>-pt/</a:t>
            </a:r>
            <a:r>
              <a:rPr lang="en-US" sz="2400" err="1">
                <a:latin typeface="Aptos SemiBold"/>
                <a:ea typeface="+mn-lt"/>
                <a:cs typeface="+mn-lt"/>
              </a:rPr>
              <a:t>baif</a:t>
            </a:r>
            <a:r>
              <a:rPr lang="en-US" sz="2400">
                <a:latin typeface="Aptos SemiBold"/>
                <a:ea typeface="+mn-lt"/>
                <a:cs typeface="+mn-lt"/>
              </a:rPr>
              <a:t>-</a:t>
            </a:r>
            <a:r>
              <a:rPr lang="en-US" sz="2400" err="1">
                <a:latin typeface="Aptos SemiBold"/>
                <a:ea typeface="+mn-lt"/>
                <a:cs typeface="+mn-lt"/>
              </a:rPr>
              <a:t>llm</a:t>
            </a:r>
            <a:r>
              <a:rPr lang="en-US" sz="2400">
                <a:latin typeface="Aptos SemiBold"/>
                <a:ea typeface="+mn-lt"/>
                <a:cs typeface="+mn-lt"/>
              </a:rPr>
              <a:t>-workshop</a:t>
            </a:r>
            <a:endParaRPr lang="en-US">
              <a:latin typeface="Aptos SemiBold"/>
              <a:ea typeface="+mn-lt"/>
              <a:cs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5FA65-27AE-52B0-C384-4D5881079C91}"/>
              </a:ext>
            </a:extLst>
          </p:cNvPr>
          <p:cNvSpPr txBox="1"/>
          <p:nvPr/>
        </p:nvSpPr>
        <p:spPr>
          <a:xfrm>
            <a:off x="553248" y="3783286"/>
            <a:ext cx="51403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ptos Light"/>
              </a:rPr>
              <a:t>Deucalion Open OnDemand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725B2-2E0E-C77E-F8A1-F93674C5C441}"/>
              </a:ext>
            </a:extLst>
          </p:cNvPr>
          <p:cNvSpPr txBox="1"/>
          <p:nvPr/>
        </p:nvSpPr>
        <p:spPr>
          <a:xfrm>
            <a:off x="553355" y="4309753"/>
            <a:ext cx="57916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ptos SemiBold"/>
                <a:ea typeface="+mn-lt"/>
                <a:cs typeface="+mn-lt"/>
              </a:rPr>
              <a:t>https://ood.deucalion.macc.fccn.pt </a:t>
            </a:r>
          </a:p>
          <a:p>
            <a:endParaRPr lang="en-US" sz="2400">
              <a:latin typeface="Aptos SemiBold"/>
            </a:endParaRPr>
          </a:p>
          <a:p>
            <a:r>
              <a:rPr lang="en-US" sz="2400">
                <a:latin typeface="Aptos Light"/>
              </a:rPr>
              <a:t>Google "</a:t>
            </a:r>
            <a:r>
              <a:rPr lang="en-US" sz="2400" err="1">
                <a:latin typeface="Aptos Light"/>
              </a:rPr>
              <a:t>deucalion</a:t>
            </a:r>
            <a:r>
              <a:rPr lang="en-US" sz="2400">
                <a:latin typeface="Aptos Light"/>
              </a:rPr>
              <a:t> open </a:t>
            </a:r>
            <a:r>
              <a:rPr lang="en-US" sz="2400" err="1">
                <a:latin typeface="Aptos Light"/>
              </a:rPr>
              <a:t>ondemand</a:t>
            </a:r>
            <a:r>
              <a:rPr lang="en-US" sz="2400">
                <a:latin typeface="Aptos Light"/>
              </a:rPr>
              <a:t>"</a:t>
            </a:r>
          </a:p>
        </p:txBody>
      </p:sp>
      <p:pic>
        <p:nvPicPr>
          <p:cNvPr id="19" name="Picture 18" descr="A qr code with circles and circles&#10;&#10;AI-generated content may be incorrect.">
            <a:extLst>
              <a:ext uri="{FF2B5EF4-FFF2-40B4-BE49-F238E27FC236}">
                <a16:creationId xmlns:a16="http://schemas.microsoft.com/office/drawing/2014/main" id="{94218466-D007-C040-F7B3-DE59F2075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143" y="3780312"/>
            <a:ext cx="1850572" cy="190994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4983DA-B55B-64FE-A8BB-E4CBB22D1FD9}"/>
              </a:ext>
            </a:extLst>
          </p:cNvPr>
          <p:cNvCxnSpPr/>
          <p:nvPr/>
        </p:nvCxnSpPr>
        <p:spPr>
          <a:xfrm>
            <a:off x="267195" y="3424051"/>
            <a:ext cx="11667506" cy="989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F5366B-66CB-205E-4E46-A8427CF4C0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" t="-616" r="14931" b="-1449"/>
          <a:stretch>
            <a:fillRect/>
          </a:stretch>
        </p:blipFill>
        <p:spPr>
          <a:xfrm>
            <a:off x="6342576" y="3483428"/>
            <a:ext cx="3076640" cy="698449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5C3C8D-F52E-B6A1-2F04-9665FADA2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836" y="4306165"/>
            <a:ext cx="3069030" cy="1412422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1C47DDD6-98B8-6067-0140-79943D5122CF}"/>
              </a:ext>
            </a:extLst>
          </p:cNvPr>
          <p:cNvSpPr/>
          <p:nvPr/>
        </p:nvSpPr>
        <p:spPr>
          <a:xfrm>
            <a:off x="8223662" y="5601194"/>
            <a:ext cx="277090" cy="38594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657C96B0-F8BD-2500-ED85-037678160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03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B46D8-0538-43BA-3CF3-97950E45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56E8F-6A4E-A832-0448-2D1EB540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319B1A-510E-5A35-8F81-9E081505B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71895" y="1456204"/>
            <a:ext cx="8093723" cy="4116713"/>
          </a:xfrm>
          <a:prstGeom prst="rect">
            <a:avLst/>
          </a:prstGeom>
        </p:spPr>
      </p:pic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E3320D99-C275-5CC8-B434-62B0676C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10021-F668-FD6C-F2B5-4FED148BEC6F}"/>
              </a:ext>
            </a:extLst>
          </p:cNvPr>
          <p:cNvSpPr txBox="1"/>
          <p:nvPr/>
        </p:nvSpPr>
        <p:spPr>
          <a:xfrm>
            <a:off x="3848656" y="4398319"/>
            <a:ext cx="3981450" cy="923330"/>
          </a:xfrm>
          <a:prstGeom prst="rect">
            <a:avLst/>
          </a:prstGeom>
          <a:solidFill>
            <a:srgbClr val="B9E28D"/>
          </a:solidFill>
          <a:ln>
            <a:solidFill>
              <a:srgbClr val="27B0B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Aptos Light"/>
            </a:endParaRPr>
          </a:p>
          <a:p>
            <a:pPr algn="ctr"/>
            <a:r>
              <a:rPr lang="en-US" i="1">
                <a:solidFill>
                  <a:srgbClr val="27B0B0"/>
                </a:solidFill>
                <a:latin typeface="Aptos Extra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Deucalion's OOD</a:t>
            </a:r>
            <a:endParaRPr lang="en-US" i="1">
              <a:solidFill>
                <a:srgbClr val="27B0B0"/>
              </a:solidFill>
              <a:latin typeface="Aptos ExtraBold"/>
            </a:endParaRPr>
          </a:p>
          <a:p>
            <a:pPr algn="ctr"/>
            <a:endParaRPr lang="en-US" i="1">
              <a:latin typeface="Aptos ExtraBold"/>
            </a:endParaRPr>
          </a:p>
        </p:txBody>
      </p:sp>
      <p:pic>
        <p:nvPicPr>
          <p:cNvPr id="6" name="Graphic 5" descr="Cursor outline">
            <a:extLst>
              <a:ext uri="{FF2B5EF4-FFF2-40B4-BE49-F238E27FC236}">
                <a16:creationId xmlns:a16="http://schemas.microsoft.com/office/drawing/2014/main" id="{26F9D723-6A24-B6E8-2CCC-64912CFC4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1856" y="4855519"/>
            <a:ext cx="914400" cy="914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8135-D083-4B0F-12D7-031C246C7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4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C523870-A17C-6214-2ECA-77D17682D66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BD482-552C-F51A-E23F-2596B5337636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rtl="0" fontAlgn="base"/>
            <a:r>
              <a:rPr lang="es-ES"/>
              <a:t>Agenda</a:t>
            </a:r>
            <a:br>
              <a:rPr lang="es-ES"/>
            </a:br>
            <a:br>
              <a:rPr lang="en-US" sz="2800" b="0"/>
            </a:br>
            <a:br>
              <a:rPr lang="en-US"/>
            </a:br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66A29-87C1-918E-6528-86BD3FA22CAB}"/>
              </a:ext>
            </a:extLst>
          </p:cNvPr>
          <p:cNvSpPr txBox="1"/>
          <p:nvPr/>
        </p:nvSpPr>
        <p:spPr>
          <a:xfrm>
            <a:off x="3168087" y="60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5B2DE-3C65-7A6F-C7C9-C634315C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C5ACFE-094F-791B-D56B-D66B3437E48D}"/>
              </a:ext>
            </a:extLst>
          </p:cNvPr>
          <p:cNvSpPr/>
          <p:nvPr/>
        </p:nvSpPr>
        <p:spPr>
          <a:xfrm>
            <a:off x="3030048" y="1840546"/>
            <a:ext cx="6375744" cy="682728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Equipa</a:t>
            </a:r>
            <a:r>
              <a:rPr lang="en-US" sz="2200">
                <a:latin typeface="Aptos SemiBold"/>
              </a:rPr>
              <a:t> de </a:t>
            </a:r>
            <a:r>
              <a:rPr lang="en-US" sz="2200" err="1">
                <a:latin typeface="Aptos SemiBold"/>
              </a:rPr>
              <a:t>Suporte</a:t>
            </a:r>
            <a:r>
              <a:rPr lang="en-US" sz="2200">
                <a:latin typeface="Aptos SemiBold"/>
              </a:rPr>
              <a:t> Técnico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0812D3-911C-9FF8-0BF0-50CF809856E4}"/>
              </a:ext>
            </a:extLst>
          </p:cNvPr>
          <p:cNvSpPr/>
          <p:nvPr/>
        </p:nvSpPr>
        <p:spPr>
          <a:xfrm>
            <a:off x="3030048" y="2832030"/>
            <a:ext cx="6370222" cy="686727"/>
          </a:xfrm>
          <a:prstGeom prst="roundRect">
            <a:avLst/>
          </a:prstGeom>
          <a:solidFill>
            <a:srgbClr val="1C3076"/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err="1">
                <a:latin typeface="Aptos SemiBold"/>
              </a:rPr>
              <a:t>Conceitos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Práticos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Sobre</a:t>
            </a:r>
            <a:r>
              <a:rPr lang="en-US" sz="2200">
                <a:latin typeface="Aptos SemiBold"/>
              </a:rPr>
              <a:t> LLMs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FF7AF1-C6AE-6B88-5513-07A8279CE24E}"/>
              </a:ext>
            </a:extLst>
          </p:cNvPr>
          <p:cNvSpPr/>
          <p:nvPr/>
        </p:nvSpPr>
        <p:spPr>
          <a:xfrm>
            <a:off x="3026289" y="3823514"/>
            <a:ext cx="6375745" cy="684935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Aptos SemiBold"/>
              </a:rPr>
              <a:t>HPC e </a:t>
            </a:r>
            <a:r>
              <a:rPr lang="en-US" sz="2200" err="1">
                <a:latin typeface="Aptos SemiBold"/>
              </a:rPr>
              <a:t>Infraestrutura</a:t>
            </a:r>
            <a:r>
              <a:rPr lang="en-US" sz="2200">
                <a:latin typeface="Aptos SemiBold"/>
              </a:rPr>
              <a:t> </a:t>
            </a:r>
            <a:r>
              <a:rPr lang="en-US" sz="2200" err="1">
                <a:latin typeface="Aptos SemiBold"/>
              </a:rPr>
              <a:t>Computacional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3865B6-BC34-86CC-71A1-31637FA91255}"/>
              </a:ext>
            </a:extLst>
          </p:cNvPr>
          <p:cNvSpPr/>
          <p:nvPr/>
        </p:nvSpPr>
        <p:spPr>
          <a:xfrm>
            <a:off x="3035568" y="4814998"/>
            <a:ext cx="6370222" cy="690456"/>
          </a:xfrm>
          <a:prstGeom prst="roundRect">
            <a:avLst/>
          </a:prstGeom>
          <a:solidFill>
            <a:srgbClr val="1C3076">
              <a:alpha val="50000"/>
            </a:srgb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i="1">
                <a:latin typeface="Aptos SemiBold"/>
              </a:rPr>
              <a:t>Hands-on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957F44-CF69-42D8-3E36-DC0D8EAC2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3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BB1F8-E3D7-DDAB-2D3B-84D32770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7D223-1FAA-F297-99F3-249C21BB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01FFD2-0606-FD0C-B742-35E37E3A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78" b="39938"/>
          <a:stretch>
            <a:fillRect/>
          </a:stretch>
        </p:blipFill>
        <p:spPr bwMode="auto">
          <a:xfrm>
            <a:off x="571659" y="1534679"/>
            <a:ext cx="11041827" cy="3351158"/>
          </a:xfrm>
          <a:prstGeom prst="rect">
            <a:avLst/>
          </a:prstGeom>
        </p:spPr>
      </p:pic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DE7CD039-5049-04BE-FBD1-9DC5543EE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5A31C-648C-D4BC-4E96-1174FDBEB551}"/>
              </a:ext>
            </a:extLst>
          </p:cNvPr>
          <p:cNvSpPr/>
          <p:nvPr/>
        </p:nvSpPr>
        <p:spPr>
          <a:xfrm>
            <a:off x="1170125" y="1553925"/>
            <a:ext cx="519946" cy="322028"/>
          </a:xfrm>
          <a:prstGeom prst="rect">
            <a:avLst/>
          </a:prstGeom>
          <a:noFill/>
          <a:ln w="28575">
            <a:solidFill>
              <a:srgbClr val="B9E2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ursor outline">
            <a:extLst>
              <a:ext uri="{FF2B5EF4-FFF2-40B4-BE49-F238E27FC236}">
                <a16:creationId xmlns:a16="http://schemas.microsoft.com/office/drawing/2014/main" id="{05D8B310-A41F-D161-E1BC-E6EDEAAF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00000">
            <a:off x="658824" y="1791698"/>
            <a:ext cx="1031102" cy="10448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82B64-BC52-EC49-15D6-85928766A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9A71-00D9-D5F8-522C-4642FC560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E8D4-1AB3-149B-2752-78D50426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95D4E683-98F1-A49A-10BA-71A7EA364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0DB321-3D0A-63D9-07E9-0ED1B12D7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096682" y="1712732"/>
            <a:ext cx="9669122" cy="3135931"/>
          </a:xfrm>
          <a:prstGeom prst="rect">
            <a:avLst/>
          </a:prstGeom>
        </p:spPr>
      </p:pic>
      <p:pic>
        <p:nvPicPr>
          <p:cNvPr id="12" name="Graphic 11" descr="Cursor outline">
            <a:extLst>
              <a:ext uri="{FF2B5EF4-FFF2-40B4-BE49-F238E27FC236}">
                <a16:creationId xmlns:a16="http://schemas.microsoft.com/office/drawing/2014/main" id="{F9FA9BB2-6DD7-B6D3-2610-4FAC9F32D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00000">
            <a:off x="3487148" y="3823698"/>
            <a:ext cx="1031102" cy="10448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0C9DE-1E94-A7C2-1ABE-4D1A7EB3C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96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1C162-D74C-0925-8292-480692E2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540-6C6D-8C94-E97E-58F91595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6CC10519-E42D-B9E9-D251-475FB2CC8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6CFA5A-5E7C-A9C5-717F-01C9B0C04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615513" y="1202280"/>
            <a:ext cx="8954108" cy="4452023"/>
          </a:xfrm>
          <a:prstGeom prst="rect">
            <a:avLst/>
          </a:prstGeom>
        </p:spPr>
      </p:pic>
      <p:pic>
        <p:nvPicPr>
          <p:cNvPr id="9" name="Graphic 8" descr="Cursor outline">
            <a:extLst>
              <a:ext uri="{FF2B5EF4-FFF2-40B4-BE49-F238E27FC236}">
                <a16:creationId xmlns:a16="http://schemas.microsoft.com/office/drawing/2014/main" id="{F710E523-8626-7522-5251-15A86FD4F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00000">
            <a:off x="4008878" y="1530833"/>
            <a:ext cx="1031102" cy="10448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14134-72F3-DE73-C130-2A498BA4B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01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CD4B-95BC-CC89-05F8-AF38924CC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83C2-2B8D-8458-184E-54057DAFB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1. </a:t>
            </a:r>
            <a:r>
              <a:rPr lang="en-US" err="1">
                <a:latin typeface="Aptos SemiBold"/>
              </a:rPr>
              <a:t>Abrir</a:t>
            </a:r>
            <a:r>
              <a:rPr lang="en-US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DC284DB8-0ABC-B9DB-4B3B-5310D8B5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C6978-8A9B-7933-FA05-7E7DA8DB9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2B459-1160-F593-DCFD-A4E54ECD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76" y="1609802"/>
            <a:ext cx="11079448" cy="36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4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7DDA-E2A1-FA9D-C0FD-90B0EE04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6146-D3F4-263B-03E8-44FD15DA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46E4-995C-AAB0-9A0A-05EC4E1A1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44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EC8AFF5E-B7F1-6412-321C-017178E0C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9BA416-6BD8-B0BF-28D7-8FE24C65950F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1. 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Abrir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shell no Open OnDemand</a:t>
            </a:r>
            <a:endParaRPr lang="en-US">
              <a:solidFill>
                <a:srgbClr val="27B0B0"/>
              </a:solidFill>
            </a:endParaRPr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5DF05656-036A-2328-AC39-F8AD9585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3BB5A6-F2CB-7D64-1B9A-A12F030BE42A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61FFA023-82F3-FF37-DB81-55849D12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2D1DD4-647C-D197-EC5A-0D80D7CC165F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EB55580D-C878-F1F0-8CC6-45D80752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40426F-5DFB-11ED-FA01-2A939C6D28E3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DAA6D580-CC46-17F5-1F95-B79A6E93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C67A5A-532F-6799-6170-5A4DAA207F87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68D69A8E-CD72-3535-80BB-CD779883D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10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D3B35-0491-461A-4955-FAB37AAF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CFBB-EC29-0C19-1885-D98437BF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903F-330C-7D4D-771B-214A4F01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22" y="1405529"/>
            <a:ext cx="5240285" cy="806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Clone Workshop Repository</a:t>
            </a:r>
          </a:p>
          <a:p>
            <a:endParaRPr lang="en-US"/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99D8A2C9-7111-C335-EFE5-D521FC5F2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D9BDD-F2D8-56A1-8F14-1508FEBF7F32}"/>
              </a:ext>
            </a:extLst>
          </p:cNvPr>
          <p:cNvSpPr txBox="1"/>
          <p:nvPr/>
        </p:nvSpPr>
        <p:spPr>
          <a:xfrm>
            <a:off x="544894" y="1998680"/>
            <a:ext cx="10293107" cy="1149033"/>
          </a:xfrm>
          <a:prstGeom prst="rect">
            <a:avLst/>
          </a:prstGeom>
          <a:solidFill>
            <a:srgbClr val="1C307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endParaRPr lang="en-US" sz="1600">
              <a:solidFill>
                <a:srgbClr val="FFFFFF"/>
              </a:solidFill>
              <a:latin typeface="Consolas"/>
            </a:endParaRPr>
          </a:p>
          <a:p>
            <a:pPr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  <a:latin typeface="Consolas"/>
              </a:rPr>
              <a:t>bash clone_repo.sh</a:t>
            </a:r>
          </a:p>
          <a:p>
            <a:pPr>
              <a:spcBef>
                <a:spcPts val="1000"/>
              </a:spcBef>
            </a:pPr>
            <a:endParaRPr lang="en-US" sz="16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CCFA1-BE31-240B-328A-279A700D4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45</a:t>
            </a:fld>
            <a:endParaRPr lang="en-US"/>
          </a:p>
        </p:txBody>
      </p:sp>
      <p:pic>
        <p:nvPicPr>
          <p:cNvPr id="11" name="Picture 10" descr="A computer screen with white text&#10;&#10;AI-generated content may be incorrect.">
            <a:extLst>
              <a:ext uri="{FF2B5EF4-FFF2-40B4-BE49-F238E27FC236}">
                <a16:creationId xmlns:a16="http://schemas.microsoft.com/office/drawing/2014/main" id="{0CFD5F5F-9D05-4FFA-5FCE-EA88A049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47" y="3254396"/>
            <a:ext cx="10299617" cy="21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7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7C4E6-CBB6-362B-2C92-7FE18E73F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A572-B015-B22A-CFFF-D360890A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29BD-E039-ABCC-8A6D-2F75867AA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65" y="1397801"/>
            <a:ext cx="10467120" cy="43244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F2026AIVLAB00021BSCAIF]$ cd $USER</a:t>
            </a:r>
            <a:endParaRPr lang="en-US" sz="2400">
              <a:latin typeface="Consolas"/>
            </a:endParaRPr>
          </a:p>
          <a:p>
            <a:pPr>
              <a:lnSpc>
                <a:spcPct val="150000"/>
              </a:lnSpc>
            </a:pPr>
            <a:r>
              <a:rPr lang="en-US"/>
              <a:t>	Muda a </a:t>
            </a:r>
            <a:r>
              <a:rPr lang="en-US" err="1"/>
              <a:t>diretoria</a:t>
            </a:r>
            <a:r>
              <a:rPr lang="en-US"/>
              <a:t> para a pasta do </a:t>
            </a:r>
            <a:r>
              <a:rPr lang="en-US" err="1"/>
              <a:t>utilizador</a:t>
            </a:r>
            <a:r>
              <a:rPr lang="en-US"/>
              <a:t> </a:t>
            </a:r>
            <a:endParaRPr lang="en-US">
              <a:highlight>
                <a:srgbClr val="C0C0C0"/>
              </a:highlight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[user@ln02 user]$ ls</a:t>
            </a:r>
          </a:p>
          <a:p>
            <a:pPr>
              <a:lnSpc>
                <a:spcPct val="150000"/>
              </a:lnSpc>
            </a:pPr>
            <a:r>
              <a:rPr lang="en-US"/>
              <a:t>	Lista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ficheiros</a:t>
            </a:r>
            <a:r>
              <a:rPr lang="en-US"/>
              <a:t> e pastas </a:t>
            </a:r>
            <a:r>
              <a:rPr lang="en-US" err="1"/>
              <a:t>existentes</a:t>
            </a:r>
            <a:r>
              <a:rPr lang="en-US"/>
              <a:t> </a:t>
            </a:r>
            <a:r>
              <a:rPr lang="en-US" err="1"/>
              <a:t>nessa</a:t>
            </a:r>
            <a:r>
              <a:rPr lang="en-US"/>
              <a:t> </a:t>
            </a:r>
            <a:r>
              <a:rPr lang="en-US" err="1"/>
              <a:t>diretoria</a:t>
            </a:r>
            <a:endParaRPr lang="en-US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user]$ cd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cat hello_world.sh</a:t>
            </a:r>
          </a:p>
          <a:p>
            <a:pPr>
              <a:lnSpc>
                <a:spcPct val="150000"/>
              </a:lnSpc>
            </a:pPr>
            <a:r>
              <a:rPr lang="en-US"/>
              <a:t>	</a:t>
            </a:r>
            <a:r>
              <a:rPr lang="en-US" err="1"/>
              <a:t>Permite</a:t>
            </a:r>
            <a:r>
              <a:rPr lang="en-US"/>
              <a:t> </a:t>
            </a:r>
            <a:r>
              <a:rPr lang="en-US" err="1"/>
              <a:t>visualizar</a:t>
            </a:r>
            <a:r>
              <a:rPr lang="en-US"/>
              <a:t> o </a:t>
            </a:r>
            <a:r>
              <a:rPr lang="en-US" err="1"/>
              <a:t>conteúdo</a:t>
            </a:r>
            <a:r>
              <a:rPr lang="en-US"/>
              <a:t> de um </a:t>
            </a:r>
            <a:r>
              <a:rPr lang="en-US" err="1"/>
              <a:t>ficheiro</a:t>
            </a:r>
            <a:endParaRPr lang="en-US"/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A3095486-F0D5-3026-48C0-C1ECB09B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066FC-8685-5376-DDDA-40DEF7F6D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18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E9608-5447-1BA3-C087-5C306075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AC17-6DFB-02ED-9C3E-3A69F062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8119EC3C-D086-FD62-1CFF-0DCFE4910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38ECC-72D2-1232-DA45-71ECC0E4C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 descr="A computer screen shot of white text&#10;&#10;AI-generated content may be incorrect.">
            <a:extLst>
              <a:ext uri="{FF2B5EF4-FFF2-40B4-BE49-F238E27FC236}">
                <a16:creationId xmlns:a16="http://schemas.microsoft.com/office/drawing/2014/main" id="{AFC1D011-32C1-6FC4-0B52-6AD44D6B8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31" y="1515464"/>
            <a:ext cx="9819410" cy="4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17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FE32-651B-63E8-7A16-6BE2DED3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0D39FD28-7FE6-B128-01B7-DDD925F1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456695-906B-7AB9-C3E4-A46A7B8B0239}"/>
              </a:ext>
            </a:extLst>
          </p:cNvPr>
          <p:cNvSpPr txBox="1">
            <a:spLocks/>
          </p:cNvSpPr>
          <p:nvPr/>
        </p:nvSpPr>
        <p:spPr bwMode="auto">
          <a:xfrm>
            <a:off x="103147" y="1508012"/>
            <a:ext cx="8545988" cy="4324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quotaprojects</a:t>
            </a:r>
            <a:endParaRPr lang="en-US" sz="2400">
              <a:highlight>
                <a:srgbClr val="C0C0C0"/>
              </a:highlight>
              <a:latin typeface="Consolas"/>
            </a:endParaRPr>
          </a:p>
          <a:p>
            <a:r>
              <a:rPr lang="en-US"/>
              <a:t> </a:t>
            </a:r>
            <a:r>
              <a:rPr lang="en-US" err="1"/>
              <a:t>Verifica</a:t>
            </a:r>
            <a:r>
              <a:rPr lang="en-US"/>
              <a:t> a </a:t>
            </a:r>
            <a:r>
              <a:rPr lang="en-US" err="1"/>
              <a:t>cota</a:t>
            </a:r>
            <a:r>
              <a:rPr lang="en-US"/>
              <a:t> de </a:t>
            </a:r>
            <a:r>
              <a:rPr lang="en-US" err="1"/>
              <a:t>armazenamento</a:t>
            </a:r>
            <a:r>
              <a:rPr lang="en-US"/>
              <a:t> da pasta </a:t>
            </a:r>
            <a:r>
              <a:rPr lang="en-US" i="1"/>
              <a:t>projects</a:t>
            </a:r>
            <a:endParaRPr lang="en-US"/>
          </a:p>
          <a:p>
            <a:endParaRPr lang="en-US" i="1">
              <a:highlight>
                <a:srgbClr val="C0C0C0"/>
              </a:highlight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billing</a:t>
            </a:r>
          </a:p>
          <a:p>
            <a:r>
              <a:rPr lang="en-US"/>
              <a:t>  </a:t>
            </a:r>
            <a:r>
              <a:rPr lang="en-US" err="1"/>
              <a:t>Verifica</a:t>
            </a:r>
            <a:r>
              <a:rPr lang="en-US"/>
              <a:t> a </a:t>
            </a:r>
            <a:r>
              <a:rPr lang="en-US" err="1"/>
              <a:t>cota</a:t>
            </a:r>
            <a:r>
              <a:rPr lang="en-US"/>
              <a:t> de horas de </a:t>
            </a:r>
            <a:r>
              <a:rPr lang="en-US" err="1"/>
              <a:t>processamento</a:t>
            </a:r>
            <a:r>
              <a:rPr lang="en-US"/>
              <a:t> (CPU/GPU)</a:t>
            </a:r>
          </a:p>
          <a:p>
            <a:endParaRPr lang="en-US">
              <a:latin typeface="Consolas"/>
            </a:endParaRPr>
          </a:p>
          <a:p>
            <a:endParaRPr lang="en-US">
              <a:latin typeface="Consola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B28F4-2249-58FE-ABCB-E2E712FC3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43C96-5576-94C7-8403-A607804E2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128" y="2356529"/>
            <a:ext cx="5024354" cy="338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23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C8F0C-D04D-420A-F387-2C03A542D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D88DA-8DC6-340F-3006-FB34495F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Copiar</a:t>
            </a:r>
            <a:r>
              <a:rPr lang="en-US"/>
              <a:t> </a:t>
            </a:r>
            <a:r>
              <a:rPr lang="en-US" err="1"/>
              <a:t>repositório</a:t>
            </a:r>
            <a:r>
              <a:rPr lang="en-US"/>
              <a:t> e </a:t>
            </a:r>
            <a:r>
              <a:rPr lang="en-US" err="1"/>
              <a:t>correr</a:t>
            </a:r>
            <a:r>
              <a:rPr lang="en-US"/>
              <a:t>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5CB2-4A25-AAE6-8597-35606300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47" y="1384172"/>
            <a:ext cx="10097293" cy="4324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sinfo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 -p normal-a100-40</a:t>
            </a:r>
            <a:endParaRPr lang="en-US" sz="2400">
              <a:latin typeface="Consolas"/>
            </a:endParaRPr>
          </a:p>
          <a:p>
            <a:r>
              <a:rPr lang="en-US"/>
              <a:t> </a:t>
            </a:r>
            <a:r>
              <a:rPr lang="en-US" sz="2200" err="1"/>
              <a:t>Visualização</a:t>
            </a:r>
            <a:r>
              <a:rPr lang="en-US" sz="2200"/>
              <a:t> de </a:t>
            </a:r>
            <a:r>
              <a:rPr lang="en-US" sz="2200" err="1"/>
              <a:t>informação</a:t>
            </a:r>
            <a:r>
              <a:rPr lang="en-US" sz="2200"/>
              <a:t> </a:t>
            </a:r>
            <a:r>
              <a:rPr lang="en-US" sz="2200" err="1"/>
              <a:t>sobre</a:t>
            </a:r>
            <a:r>
              <a:rPr lang="en-US" sz="2200"/>
              <a:t> </a:t>
            </a:r>
            <a:r>
              <a:rPr lang="en-US" sz="2200" err="1"/>
              <a:t>nós</a:t>
            </a:r>
            <a:r>
              <a:rPr lang="en-US" sz="2200"/>
              <a:t> e </a:t>
            </a:r>
            <a:r>
              <a:rPr lang="en-US" sz="2200" err="1"/>
              <a:t>partições</a:t>
            </a:r>
            <a:endParaRPr lang="en-US" sz="2200"/>
          </a:p>
          <a:p>
            <a:r>
              <a:rPr lang="en-US"/>
              <a:t> </a:t>
            </a:r>
            <a:r>
              <a:rPr lang="en-US" err="1"/>
              <a:t>Especifica</a:t>
            </a:r>
            <a:r>
              <a:rPr lang="en-US"/>
              <a:t> a </a:t>
            </a:r>
            <a:r>
              <a:rPr lang="en-US" err="1"/>
              <a:t>informação</a:t>
            </a:r>
            <a:r>
              <a:rPr lang="en-US"/>
              <a:t> de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partição</a:t>
            </a:r>
            <a:r>
              <a:rPr lang="en-US"/>
              <a:t> (</a:t>
            </a:r>
            <a:r>
              <a:rPr lang="en-US" err="1"/>
              <a:t>neste</a:t>
            </a:r>
            <a:r>
              <a:rPr lang="en-US"/>
              <a:t> </a:t>
            </a:r>
            <a:r>
              <a:rPr lang="en-US" err="1"/>
              <a:t>caso</a:t>
            </a:r>
            <a:r>
              <a:rPr lang="en-US"/>
              <a:t> a normal-a100-40)</a:t>
            </a:r>
          </a:p>
          <a:p>
            <a:pPr marL="342900" indent="-342900">
              <a:buChar char="•"/>
            </a:pP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-workshop]$ </a:t>
            </a:r>
            <a:r>
              <a:rPr lang="en-US" sz="2400" err="1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sbatch</a:t>
            </a:r>
            <a:r>
              <a:rPr lang="en-US" sz="2400">
                <a:solidFill>
                  <a:srgbClr val="000000"/>
                </a:solidFill>
                <a:highlight>
                  <a:srgbClr val="C0C0C0"/>
                </a:highlight>
                <a:latin typeface="Consolas"/>
              </a:rPr>
              <a:t> hello_world.sh</a:t>
            </a:r>
            <a:endParaRPr lang="en-US">
              <a:latin typeface="Consolas"/>
            </a:endParaRPr>
          </a:p>
          <a:p>
            <a:r>
              <a:rPr lang="en-US" sz="2400"/>
              <a:t> Submeter um job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</a:rPr>
              <a:t>-workshop]$ cat </a:t>
            </a:r>
            <a:r>
              <a:rPr lang="en-US" sz="2400" err="1">
                <a:highlight>
                  <a:srgbClr val="C0C0C0"/>
                </a:highlight>
                <a:latin typeface="Consolas"/>
              </a:rPr>
              <a:t>slurm_output.out</a:t>
            </a:r>
            <a:endParaRPr lang="en-US" sz="2400" err="1">
              <a:latin typeface="Consolas"/>
            </a:endParaRPr>
          </a:p>
          <a:p>
            <a:r>
              <a:rPr lang="en-US" sz="2400"/>
              <a:t> </a:t>
            </a:r>
            <a:r>
              <a:rPr lang="en-US" sz="2400" err="1"/>
              <a:t>Inspecionar</a:t>
            </a:r>
            <a:r>
              <a:rPr lang="en-US" sz="2400"/>
              <a:t> o </a:t>
            </a:r>
            <a:r>
              <a:rPr lang="en-US" sz="2400" err="1"/>
              <a:t>resultado</a:t>
            </a:r>
            <a:endParaRPr lang="en-US" sz="2400"/>
          </a:p>
          <a:p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342900" indent="-342900">
              <a:buChar char="•"/>
            </a:pPr>
            <a:endParaRPr lang="en-US" sz="2400"/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5D785A39-CDFD-52C3-3A2E-B9700DDA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D6225-FD4A-47F8-B2F8-47D639A84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49</a:t>
            </a:fld>
            <a:endParaRPr lang="en-US"/>
          </a:p>
        </p:txBody>
      </p:sp>
      <p:pic>
        <p:nvPicPr>
          <p:cNvPr id="7" name="Content Placeholder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8AE3770-6122-4C7F-CF3E-D9B88E6D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61439" y="4634019"/>
            <a:ext cx="9669122" cy="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522CD-1C96-3FB7-EE37-5A57EDE3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542427"/>
            <a:ext cx="9332814" cy="800945"/>
          </a:xfrm>
        </p:spPr>
        <p:txBody>
          <a:bodyPr/>
          <a:lstStyle/>
          <a:p>
            <a:r>
              <a:rPr lang="en-US" sz="3200" err="1"/>
              <a:t>Introdução</a:t>
            </a:r>
            <a:endParaRPr lang="en-US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7929D-4B11-D068-6F3D-F3CBA0F5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33BA2-FE93-D922-67DA-53E702355501}"/>
              </a:ext>
            </a:extLst>
          </p:cNvPr>
          <p:cNvSpPr txBox="1"/>
          <p:nvPr/>
        </p:nvSpPr>
        <p:spPr>
          <a:xfrm>
            <a:off x="1947003" y="3660516"/>
            <a:ext cx="2590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Arquitetura</a:t>
            </a:r>
            <a:r>
              <a:rPr lang="en-US">
                <a:latin typeface="Aptos Light"/>
              </a:rPr>
              <a:t> com 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grande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número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de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parâmetros</a:t>
            </a:r>
            <a:endParaRPr lang="en-US" b="1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E04E8-0F74-82C0-C1F0-8E382AD445EB}"/>
              </a:ext>
            </a:extLst>
          </p:cNvPr>
          <p:cNvSpPr txBox="1"/>
          <p:nvPr/>
        </p:nvSpPr>
        <p:spPr>
          <a:xfrm>
            <a:off x="4743837" y="3660516"/>
            <a:ext cx="20218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Processa</a:t>
            </a:r>
            <a:r>
              <a:rPr lang="en-US">
                <a:latin typeface="Aptos Light"/>
              </a:rPr>
              <a:t> e </a:t>
            </a:r>
            <a:r>
              <a:rPr lang="en-US" err="1">
                <a:latin typeface="Aptos Light"/>
              </a:rPr>
              <a:t>produz</a:t>
            </a:r>
            <a:r>
              <a:rPr lang="en-US">
                <a:latin typeface="Aptos Light"/>
              </a:rPr>
              <a:t>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Linguagem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Natural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17364-DBE1-2FB7-4DF3-68F170D505FF}"/>
              </a:ext>
            </a:extLst>
          </p:cNvPr>
          <p:cNvSpPr txBox="1"/>
          <p:nvPr/>
        </p:nvSpPr>
        <p:spPr>
          <a:xfrm>
            <a:off x="7098711" y="3660515"/>
            <a:ext cx="28752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ptos Light"/>
              </a:rPr>
              <a:t>Modelos</a:t>
            </a:r>
            <a:r>
              <a:rPr lang="en-US">
                <a:latin typeface="Aptos Light"/>
              </a:rPr>
              <a:t> </a:t>
            </a:r>
            <a:r>
              <a:rPr lang="en-US" err="1">
                <a:latin typeface="Aptos Light"/>
              </a:rPr>
              <a:t>matemáticos</a:t>
            </a:r>
            <a:r>
              <a:rPr lang="en-US">
                <a:latin typeface="Aptos Light"/>
              </a:rPr>
              <a:t> </a:t>
            </a:r>
            <a:r>
              <a:rPr lang="en-US" err="1">
                <a:latin typeface="Aptos Light"/>
              </a:rPr>
              <a:t>que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aprendem</a:t>
            </a:r>
            <a:r>
              <a:rPr lang="en-US">
                <a:latin typeface="Aptos Light"/>
              </a:rPr>
              <a:t> 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a </a:t>
            </a:r>
            <a:r>
              <a:rPr lang="en-US" b="1" err="1">
                <a:solidFill>
                  <a:srgbClr val="1C3076"/>
                </a:solidFill>
                <a:latin typeface="Aptos Light"/>
              </a:rPr>
              <a:t>partir</a:t>
            </a:r>
            <a:r>
              <a:rPr lang="en-US" b="1">
                <a:solidFill>
                  <a:srgbClr val="1C3076"/>
                </a:solidFill>
                <a:latin typeface="Aptos Light"/>
              </a:rPr>
              <a:t> de dados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EE9AA-A4EC-DFAD-D997-6051255E0C16}"/>
              </a:ext>
            </a:extLst>
          </p:cNvPr>
          <p:cNvSpPr txBox="1"/>
          <p:nvPr/>
        </p:nvSpPr>
        <p:spPr>
          <a:xfrm>
            <a:off x="2414363" y="2601026"/>
            <a:ext cx="16565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Aptos ExtraBold"/>
              </a:rPr>
              <a:t>L</a:t>
            </a:r>
            <a:r>
              <a:rPr lang="en-US" sz="4800">
                <a:latin typeface="Aptos Light"/>
              </a:rPr>
              <a:t>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067C5-ADDC-00AB-DFCF-25E12AD19C03}"/>
              </a:ext>
            </a:extLst>
          </p:cNvPr>
          <p:cNvSpPr txBox="1"/>
          <p:nvPr/>
        </p:nvSpPr>
        <p:spPr>
          <a:xfrm>
            <a:off x="4413637" y="2595946"/>
            <a:ext cx="2682736" cy="8402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Aptos ExtraBold"/>
              </a:rPr>
              <a:t>L</a:t>
            </a:r>
            <a:r>
              <a:rPr lang="en-US" sz="4800">
                <a:latin typeface="Aptos Light"/>
              </a:rPr>
              <a:t>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164F5-DEBE-4CEE-9308-DF2B35B17E1A}"/>
              </a:ext>
            </a:extLst>
          </p:cNvPr>
          <p:cNvSpPr txBox="1"/>
          <p:nvPr/>
        </p:nvSpPr>
        <p:spPr>
          <a:xfrm>
            <a:off x="7459391" y="2606106"/>
            <a:ext cx="21544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Aptos ExtraBold"/>
              </a:rPr>
              <a:t>M</a:t>
            </a:r>
            <a:r>
              <a:rPr lang="en-US" sz="4800">
                <a:latin typeface="Aptos Light"/>
              </a:rPr>
              <a:t>odels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0CB99-0C71-7E90-5479-75413F573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05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CA5E7-A4CC-CFB2-1B85-675F8AEF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1225-4131-6979-96B1-D7F88845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E233C-11E3-6B4A-CC50-4A80763A6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50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6835E463-2270-F24B-2269-BEC25C3F8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5545A9-17F9-9ED7-8503-EAE1213E1A79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E5BE841A-444E-5EAB-0AA9-B04EB04E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D8F97C-F8BD-C8FF-FB3C-94615CBFC4F2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2.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Copiar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repositório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e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correr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job </a:t>
            </a:r>
            <a:r>
              <a:rPr lang="en-US" sz="2200" i="1">
                <a:solidFill>
                  <a:srgbClr val="27B0B0"/>
                </a:solidFill>
                <a:latin typeface="Aptos SemiBold"/>
              </a:rPr>
              <a:t>hello world</a:t>
            </a:r>
            <a:endParaRPr lang="en-US" sz="2200">
              <a:solidFill>
                <a:srgbClr val="27B0B0"/>
              </a:solidFill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F83FF9C7-6F51-80A1-41FA-F92D8A2AC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0A0E79-35F4-AF98-843F-EC71365BDDD5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5C0F0FFA-0DD4-4006-5062-327A189A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39E729-414A-1B7E-F9AB-0F8A741E4C54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324B8A24-8582-84C7-5CAD-A45B21F8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A916D2-B7A8-6CE0-1E32-D5A63E82A037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B68A5C93-EA3E-9821-35FB-45DCEFC2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6DD0-8FD9-3906-3895-78F9ED5E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3.1.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 chat com 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base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7358E-BBB5-7743-45FB-6CAFCC523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51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9" name="Picture 8" descr="A green and blue logo&#10;&#10;AI-generated content may be incorrect.">
            <a:extLst>
              <a:ext uri="{FF2B5EF4-FFF2-40B4-BE49-F238E27FC236}">
                <a16:creationId xmlns:a16="http://schemas.microsoft.com/office/drawing/2014/main" id="{FCE5815F-D4CA-4929-B3C9-5435EA03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9F1F2-5707-2E8F-47CF-A013519EAE9B}"/>
              </a:ext>
            </a:extLst>
          </p:cNvPr>
          <p:cNvSpPr txBox="1"/>
          <p:nvPr/>
        </p:nvSpPr>
        <p:spPr>
          <a:xfrm>
            <a:off x="257298" y="1632857"/>
            <a:ext cx="10394206" cy="46628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baif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-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llm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-workshop]$ cd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endParaRPr lang="en-US" sz="2400">
              <a:highlight>
                <a:srgbClr val="C0C0C0"/>
              </a:highlight>
              <a:latin typeface="Consolas"/>
              <a:ea typeface="+mn-lt"/>
              <a:cs typeface="+mn-lt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Abrir</a:t>
            </a:r>
            <a:r>
              <a:rPr lang="en-US">
                <a:latin typeface="Aptos Light"/>
              </a:rPr>
              <a:t> a pasta </a:t>
            </a:r>
            <a:r>
              <a:rPr lang="en-US" err="1">
                <a:latin typeface="Aptos Light"/>
              </a:rPr>
              <a:t>fine_tuning</a:t>
            </a:r>
            <a:endParaRPr lang="en-US">
              <a:latin typeface="Aptos Ligh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bash gpu.sh</a:t>
            </a:r>
            <a:endParaRPr lang="en-US" sz="2400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 Entrar num modo </a:t>
            </a:r>
            <a:r>
              <a:rPr lang="en-US" err="1">
                <a:latin typeface="Aptos Light"/>
              </a:rPr>
              <a:t>interactivo</a:t>
            </a:r>
            <a:r>
              <a:rPr lang="en-US">
                <a:latin typeface="Aptos Light"/>
              </a:rPr>
              <a:t> – GPU</a:t>
            </a:r>
            <a:endParaRPr lang="en-US">
              <a:latin typeface="Aptos" panose="0211000402020202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[user@gnx502 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bash run_inference.sh base</a:t>
            </a:r>
            <a:endParaRPr lang="en-US" sz="2400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Abrir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sessão</a:t>
            </a:r>
            <a:r>
              <a:rPr lang="en-US">
                <a:latin typeface="Aptos Light"/>
              </a:rPr>
              <a:t> de chat com </a:t>
            </a:r>
            <a:r>
              <a:rPr lang="en-US" err="1">
                <a:latin typeface="Aptos Light"/>
              </a:rPr>
              <a:t>modelo</a:t>
            </a:r>
            <a:r>
              <a:rPr lang="en-US">
                <a:latin typeface="Aptos Light"/>
              </a:rPr>
              <a:t> base</a:t>
            </a:r>
          </a:p>
          <a:p>
            <a:endParaRPr lang="en-US" sz="2400">
              <a:highlight>
                <a:srgbClr val="C0C0C0"/>
              </a:highlight>
              <a:latin typeface="Consolas"/>
            </a:endParaRPr>
          </a:p>
          <a:p>
            <a:pPr>
              <a:lnSpc>
                <a:spcPct val="150000"/>
              </a:lnSpc>
            </a:pPr>
            <a:r>
              <a:rPr lang="en-US" err="1">
                <a:latin typeface="Aptos Light"/>
              </a:rPr>
              <a:t>Aguardar</a:t>
            </a:r>
            <a:r>
              <a:rPr lang="en-US">
                <a:latin typeface="Aptos Light"/>
              </a:rPr>
              <a:t> para </a:t>
            </a:r>
            <a:r>
              <a:rPr lang="en-US" err="1">
                <a:latin typeface="Aptos Light"/>
              </a:rPr>
              <a:t>fazer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uma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pergunta</a:t>
            </a:r>
            <a:endParaRPr lang="en-US">
              <a:latin typeface="Aptos Light"/>
            </a:endParaRP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Para </a:t>
            </a:r>
            <a:r>
              <a:rPr lang="en-US" err="1">
                <a:latin typeface="Aptos Light"/>
              </a:rPr>
              <a:t>sair</a:t>
            </a:r>
            <a:r>
              <a:rPr lang="en-US">
                <a:latin typeface="Aptos Light"/>
              </a:rPr>
              <a:t> basta </a:t>
            </a:r>
            <a:r>
              <a:rPr lang="en-US" err="1">
                <a:latin typeface="Aptos Light"/>
              </a:rPr>
              <a:t>escrever</a:t>
            </a:r>
            <a:r>
              <a:rPr lang="en-US">
                <a:latin typeface="Aptos Light"/>
              </a:rPr>
              <a:t> “exit”, “quit”, </a:t>
            </a:r>
            <a:r>
              <a:rPr lang="en-US" err="1">
                <a:latin typeface="Aptos Light"/>
              </a:rPr>
              <a:t>ou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premir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control+C</a:t>
            </a:r>
            <a:r>
              <a:rPr lang="en-US">
                <a:latin typeface="Aptos Ligh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err="1">
                <a:latin typeface="Aptos Light"/>
              </a:rPr>
              <a:t>Deverá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escrever</a:t>
            </a:r>
            <a:r>
              <a:rPr lang="en-US">
                <a:latin typeface="Aptos Light"/>
              </a:rPr>
              <a:t> </a:t>
            </a:r>
            <a:r>
              <a:rPr lang="en-US">
                <a:highlight>
                  <a:srgbClr val="C0C0C0"/>
                </a:highlight>
                <a:latin typeface="Consolas"/>
              </a:rPr>
              <a:t>exit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novamente</a:t>
            </a:r>
            <a:r>
              <a:rPr lang="en-US">
                <a:latin typeface="Aptos Light"/>
              </a:rPr>
              <a:t> para </a:t>
            </a:r>
            <a:r>
              <a:rPr lang="en-US" err="1">
                <a:latin typeface="Aptos Light"/>
              </a:rPr>
              <a:t>sair</a:t>
            </a:r>
            <a:r>
              <a:rPr lang="en-US">
                <a:latin typeface="Aptos Light"/>
              </a:rPr>
              <a:t> do modo </a:t>
            </a:r>
            <a:r>
              <a:rPr lang="en-US" err="1">
                <a:latin typeface="Aptos Light"/>
              </a:rPr>
              <a:t>interactivo</a:t>
            </a:r>
            <a:endParaRPr lang="en-US" err="1"/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368609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C20A5-CF84-C1FB-2D2A-232A440D7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A6B0-EC3B-AB89-7218-2BD684CF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3.1.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 chat com 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base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E8443-2FC5-A984-8B36-1397DBD840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52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0" name="Picture 9" descr="A green and blue logo&#10;&#10;AI-generated content may be incorrect.">
            <a:extLst>
              <a:ext uri="{FF2B5EF4-FFF2-40B4-BE49-F238E27FC236}">
                <a16:creationId xmlns:a16="http://schemas.microsoft.com/office/drawing/2014/main" id="{8F4B700A-1950-14B1-E668-02F8F812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037F86-9CB7-D2A6-836E-3667B96E6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4" y="1515728"/>
            <a:ext cx="11627923" cy="38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1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FD88-030D-3C85-982E-59AB0E2F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0EDA4-6F83-BE78-7AA0-3FAE9F4B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E149D-B700-B1A0-C171-A40A0BE77C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53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2A152375-6826-9B7C-79A6-BB6E0A6D0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1FAE58-353A-5B32-0D15-26755A4F22CC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03C6874A-77AA-AA2B-1192-B36DBEFA3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C7AA7E-37A6-6A33-FA96-7720E56832F2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4B9FB19B-B74D-D5C9-543B-71F2A763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02A6CC-3BE5-574E-9A03-AC087739EE25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3.1.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Experimentar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 chat com 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modelo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F5C195CA-7F0F-2B8C-E8BB-FFEBE66C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50FEAF-43AB-8916-9E46-A527E31DB9FB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7B51082D-DC47-1FB0-48ED-49952FA5A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2A9138-4AB0-4018-0773-251C73066B04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3358813D-9F21-C15D-955E-71C6C6BA6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70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9CEC-1D23-E3BB-26D6-5EE2F10A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3.2. </a:t>
            </a:r>
            <a:r>
              <a:rPr lang="en-US" err="1">
                <a:latin typeface="Aptos SemiBold"/>
              </a:rPr>
              <a:t>Correr</a:t>
            </a:r>
            <a:r>
              <a:rPr lang="en-US">
                <a:latin typeface="Aptos SemiBold"/>
              </a:rPr>
              <a:t> o Fine Tuning do </a:t>
            </a:r>
            <a:r>
              <a:rPr lang="en-US" err="1">
                <a:latin typeface="Aptos SemiBold"/>
              </a:rPr>
              <a:t>modelo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FBE77-A327-32DE-FDFD-8559AE88E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54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5" name="Picture 4" descr="A green and blue logo&#10;&#10;AI-generated content may be incorrect.">
            <a:extLst>
              <a:ext uri="{FF2B5EF4-FFF2-40B4-BE49-F238E27FC236}">
                <a16:creationId xmlns:a16="http://schemas.microsoft.com/office/drawing/2014/main" id="{526099BE-3E5A-5CE4-E129-C5D6AAFF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D54838-DC38-AEEA-BD7A-1FC6B73D34FA}"/>
              </a:ext>
            </a:extLst>
          </p:cNvPr>
          <p:cNvSpPr txBox="1"/>
          <p:nvPr/>
        </p:nvSpPr>
        <p:spPr>
          <a:xfrm>
            <a:off x="257298" y="1632857"/>
            <a:ext cx="1039420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sbatch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 run_ft.sh</a:t>
            </a: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 Submeter o job de fine tuning</a:t>
            </a:r>
          </a:p>
          <a:p>
            <a:endParaRPr lang="en-US">
              <a:latin typeface="Aptos Light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squeue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 --me</a:t>
            </a:r>
            <a:endParaRPr lang="en-US" sz="2400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Verificar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estado</a:t>
            </a:r>
            <a:r>
              <a:rPr lang="en-US">
                <a:latin typeface="Aptos Light"/>
              </a:rPr>
              <a:t> do job </a:t>
            </a:r>
            <a:r>
              <a:rPr lang="en-US" err="1">
                <a:latin typeface="Aptos Light"/>
              </a:rPr>
              <a:t>na</a:t>
            </a:r>
            <a:r>
              <a:rPr lang="en-US">
                <a:latin typeface="Aptos Light"/>
              </a:rPr>
              <a:t> fila</a:t>
            </a:r>
          </a:p>
          <a:p>
            <a:endParaRPr lang="en-US">
              <a:latin typeface="Aptos Light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]$ cat </a:t>
            </a:r>
            <a:r>
              <a:rPr lang="en-US" sz="2400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slurm_output.out</a:t>
            </a:r>
            <a:endParaRPr lang="en-US" sz="2400" err="1">
              <a:latin typeface="Consolas"/>
            </a:endParaRPr>
          </a:p>
          <a:p>
            <a:r>
              <a:rPr lang="en-US" sz="2400">
                <a:latin typeface="Consolas"/>
              </a:rPr>
              <a:t> </a:t>
            </a:r>
            <a:r>
              <a:rPr lang="en-US">
                <a:latin typeface="Aptos Light"/>
              </a:rPr>
              <a:t> </a:t>
            </a:r>
            <a:r>
              <a:rPr lang="en-US" err="1">
                <a:latin typeface="Aptos Light"/>
              </a:rPr>
              <a:t>Verificar</a:t>
            </a:r>
            <a:r>
              <a:rPr lang="en-US">
                <a:latin typeface="Aptos Light"/>
              </a:rPr>
              <a:t> logs de output do job</a:t>
            </a:r>
          </a:p>
          <a:p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highlight>
                <a:srgbClr val="C0C0C0"/>
              </a:highlight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05906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EBA1-B637-0E62-3038-414F2F6F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3.2. </a:t>
            </a:r>
            <a:r>
              <a:rPr lang="en-US" err="1">
                <a:latin typeface="Aptos SemiBold"/>
              </a:rPr>
              <a:t>Correr</a:t>
            </a:r>
            <a:r>
              <a:rPr lang="en-US">
                <a:latin typeface="Aptos SemiBold"/>
              </a:rPr>
              <a:t> o Fine Tuning do </a:t>
            </a:r>
            <a:r>
              <a:rPr lang="en-US" err="1">
                <a:latin typeface="Aptos SemiBold"/>
              </a:rPr>
              <a:t>modelo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47EC-E68C-A9BF-C663-6836E3353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55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6" name="Picture 5" descr="A green and blue logo&#10;&#10;AI-generated content may be incorrect.">
            <a:extLst>
              <a:ext uri="{FF2B5EF4-FFF2-40B4-BE49-F238E27FC236}">
                <a16:creationId xmlns:a16="http://schemas.microsoft.com/office/drawing/2014/main" id="{5109DDE9-83C1-99A2-D793-853F5A09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3" name="Picture 2" descr="A computer screen shot of a black screen&#10;&#10;AI-generated content may be incorrect.">
            <a:extLst>
              <a:ext uri="{FF2B5EF4-FFF2-40B4-BE49-F238E27FC236}">
                <a16:creationId xmlns:a16="http://schemas.microsoft.com/office/drawing/2014/main" id="{FFE427A0-44A0-93A2-F94F-A012CD6AC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3" y="1343423"/>
            <a:ext cx="11598234" cy="2290896"/>
          </a:xfrm>
          <a:prstGeom prst="rect">
            <a:avLst/>
          </a:prstGeom>
        </p:spPr>
      </p:pic>
      <p:pic>
        <p:nvPicPr>
          <p:cNvPr id="8" name="Picture 7" descr="A computer screen with white text&#10;&#10;AI-generated content may be incorrect.">
            <a:extLst>
              <a:ext uri="{FF2B5EF4-FFF2-40B4-BE49-F238E27FC236}">
                <a16:creationId xmlns:a16="http://schemas.microsoft.com/office/drawing/2014/main" id="{CF2B65EB-A4A1-8E56-23B6-523BAD35F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83" y="4448059"/>
            <a:ext cx="11598234" cy="1217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11D06-B1F8-0078-DFC5-B2C2844161F0}"/>
              </a:ext>
            </a:extLst>
          </p:cNvPr>
          <p:cNvSpPr txBox="1"/>
          <p:nvPr/>
        </p:nvSpPr>
        <p:spPr>
          <a:xfrm>
            <a:off x="5888181" y="3819896"/>
            <a:ext cx="42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92190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2F1BE-494D-6800-28CC-530DB22D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E254-169F-C7EF-08C1-66E91F9A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F7F0-812E-6FB3-FF60-447CCB3B4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56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601460A4-3813-E5AF-A5D7-B06397867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B3331A-5A8F-C7F5-ABB9-81C8F2D4DDAE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A65716FE-D141-BCC0-98C8-8C0AA4AB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7E6D47-AF2E-17FD-EBD4-A4466942852F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31EC4B62-33D0-6C09-2EE7-6683AF46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A9B72-648A-736D-0276-8BEDB6E5FDC4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85476353-6654-D644-F194-ED240B2C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21BD8E-666C-739B-D212-B070359F6EB4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3.2.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Correr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o Fine Tuning do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modelo</a:t>
            </a:r>
            <a:endParaRPr lang="en-US" sz="2200">
              <a:solidFill>
                <a:srgbClr val="27B0B0"/>
              </a:solidFill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CDBB1759-98FD-5557-8E7B-1837EE9BA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AF4E84-6C5B-FD7F-FF08-5F149999A769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3.3.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 chat com 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ajustado</a:t>
            </a:r>
            <a:endParaRPr lang="en-US" sz="2200"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8352EB8C-84B4-68E6-C9C8-0D43DE513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9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A477F-E9C4-D571-C183-FE266747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B3A8-C5DA-7456-F482-376A08A3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3.3.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 chat com 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</a:t>
            </a:r>
            <a:r>
              <a:rPr lang="en-US" err="1">
                <a:latin typeface="Aptos SemiBold"/>
              </a:rPr>
              <a:t>ajustado</a:t>
            </a:r>
            <a:endParaRPr lang="en-US">
              <a:latin typeface="Apto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3CAAD-C6AB-BF8F-1309-58BB54E1D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57</a:t>
            </a:fld>
            <a:endParaRPr lang="en-US">
              <a:solidFill>
                <a:srgbClr val="1C307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7C0EB9-16E5-94A8-AC49-53DD6CDF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85" y="1563394"/>
            <a:ext cx="9669122" cy="373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Vamos </a:t>
            </a:r>
            <a:r>
              <a:rPr lang="en-US" err="1"/>
              <a:t>testar</a:t>
            </a:r>
            <a:r>
              <a:rPr lang="en-US"/>
              <a:t> o </a:t>
            </a:r>
            <a:r>
              <a:rPr lang="en-US" err="1"/>
              <a:t>modelo</a:t>
            </a:r>
            <a:r>
              <a:rPr lang="en-US"/>
              <a:t> </a:t>
            </a:r>
            <a:r>
              <a:rPr lang="en-US" err="1"/>
              <a:t>especializado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[user@ln02 </a:t>
            </a:r>
            <a:r>
              <a:rPr lang="en-US" sz="2400" err="1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]$ bash gpu.sh</a:t>
            </a:r>
            <a:endParaRPr lang="en-US">
              <a:latin typeface="Consol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[user@gnx502 </a:t>
            </a:r>
            <a:r>
              <a:rPr lang="en-US" sz="2400" err="1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fine_tuning</a:t>
            </a:r>
            <a:r>
              <a:rPr lang="en-US" sz="2400">
                <a:highlight>
                  <a:srgbClr val="C0C0C0"/>
                </a:highlight>
                <a:latin typeface="Consolas"/>
                <a:cs typeface="Consolas" panose="020B0609020204030204" pitchFamily="49" charset="0"/>
              </a:rPr>
              <a:t>]$ bash run_inference.sh ft</a:t>
            </a:r>
            <a:endParaRPr lang="en-US" sz="2400">
              <a:latin typeface="Consolas"/>
            </a:endParaRPr>
          </a:p>
          <a:p>
            <a:endParaRPr lang="en-US">
              <a:latin typeface="Aptos Light" panose="020B0004020202020204" pitchFamily="34" charset="0"/>
            </a:endParaRPr>
          </a:p>
          <a:p>
            <a:r>
              <a:rPr lang="en-US" err="1"/>
              <a:t>Aguardar</a:t>
            </a:r>
            <a:r>
              <a:rPr lang="en-US"/>
              <a:t> para </a:t>
            </a:r>
            <a:r>
              <a:rPr lang="en-US" err="1"/>
              <a:t>fazer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pergunta</a:t>
            </a:r>
            <a:endParaRPr lang="en-US"/>
          </a:p>
          <a:p>
            <a:r>
              <a:rPr lang="en-US"/>
              <a:t>Para </a:t>
            </a:r>
            <a:r>
              <a:rPr lang="en-US" err="1"/>
              <a:t>sair</a:t>
            </a:r>
            <a:r>
              <a:rPr lang="en-US"/>
              <a:t> basta </a:t>
            </a:r>
            <a:r>
              <a:rPr lang="en-US" err="1"/>
              <a:t>escrever</a:t>
            </a:r>
            <a:r>
              <a:rPr lang="en-US"/>
              <a:t> “exit”, “quit”,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premir</a:t>
            </a:r>
            <a:r>
              <a:rPr lang="en-US"/>
              <a:t> </a:t>
            </a:r>
            <a:r>
              <a:rPr lang="en-US" err="1"/>
              <a:t>control+C</a:t>
            </a:r>
            <a:r>
              <a:rPr lang="en-US"/>
              <a:t> </a:t>
            </a:r>
          </a:p>
          <a:p>
            <a:r>
              <a:rPr lang="en-US" err="1"/>
              <a:t>Deverá</a:t>
            </a:r>
            <a:r>
              <a:rPr lang="en-US"/>
              <a:t> </a:t>
            </a:r>
            <a:r>
              <a:rPr lang="en-US" err="1"/>
              <a:t>escrever</a:t>
            </a:r>
            <a:r>
              <a:rPr lang="en-US"/>
              <a:t> “</a:t>
            </a:r>
            <a:r>
              <a:rPr lang="en-US">
                <a:highlight>
                  <a:srgbClr val="C0C0C0"/>
                </a:highlight>
                <a:latin typeface="Consolas"/>
              </a:rPr>
              <a:t>exit</a:t>
            </a:r>
            <a:r>
              <a:rPr lang="en-US"/>
              <a:t>” </a:t>
            </a:r>
            <a:r>
              <a:rPr lang="en-US" err="1"/>
              <a:t>novamente</a:t>
            </a:r>
            <a:r>
              <a:rPr lang="en-US"/>
              <a:t> para </a:t>
            </a:r>
            <a:r>
              <a:rPr lang="en-US" err="1"/>
              <a:t>sair</a:t>
            </a:r>
            <a:r>
              <a:rPr lang="en-US"/>
              <a:t> do modo </a:t>
            </a:r>
            <a:r>
              <a:rPr lang="en-US" err="1"/>
              <a:t>interactivo</a:t>
            </a:r>
            <a:endParaRPr lang="en-US"/>
          </a:p>
          <a:p>
            <a:endParaRPr lang="en-US"/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7283E90F-3AEF-0C90-F969-8AB5DBFF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66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433B3-BB45-A36F-8FE6-DDDC69EC4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997E-F725-29E7-3FD1-E7B15A05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SemiBold"/>
              </a:rPr>
              <a:t>3.3. </a:t>
            </a:r>
            <a:r>
              <a:rPr lang="en-US" err="1">
                <a:latin typeface="Aptos SemiBold"/>
              </a:rPr>
              <a:t>Experimentar</a:t>
            </a:r>
            <a:r>
              <a:rPr lang="en-US">
                <a:latin typeface="Aptos SemiBold"/>
              </a:rPr>
              <a:t> chat com </a:t>
            </a:r>
            <a:r>
              <a:rPr lang="en-US" err="1">
                <a:latin typeface="Aptos SemiBold"/>
              </a:rPr>
              <a:t>modelo</a:t>
            </a:r>
            <a:r>
              <a:rPr lang="en-US">
                <a:latin typeface="Aptos SemiBold"/>
              </a:rPr>
              <a:t> </a:t>
            </a:r>
            <a:r>
              <a:rPr lang="en-US" err="1">
                <a:latin typeface="Aptos SemiBold"/>
              </a:rPr>
              <a:t>ajustado</a:t>
            </a:r>
            <a:endParaRPr lang="en-US">
              <a:latin typeface="Apto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B5090-B8D8-E4BA-6BB0-FF0690215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58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DD4CB7F9-78EE-112E-8D7D-69A2557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95FCB4-330F-8291-CC66-16E627E8B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895" y="1412847"/>
            <a:ext cx="11686234" cy="2990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F39E0-A19B-18A1-A297-139BBD8D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94" y="4381982"/>
            <a:ext cx="11686233" cy="55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4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E0AC0-A5F8-6F83-ADF9-CC318BD80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0DCC-41DD-11DC-E8BB-A67FE707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7FE8F-A756-4E6E-F90F-AA229667C3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59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11" name="Content Placeholder 10" descr="Flag - Free flags icons">
            <a:extLst>
              <a:ext uri="{FF2B5EF4-FFF2-40B4-BE49-F238E27FC236}">
                <a16:creationId xmlns:a16="http://schemas.microsoft.com/office/drawing/2014/main" id="{F714CC6C-A3EE-48C7-F2DF-3046FA2D1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8015" y="1835120"/>
            <a:ext cx="362371" cy="363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A73F1-BA1E-204D-CFCA-C10C685C715C}"/>
              </a:ext>
            </a:extLst>
          </p:cNvPr>
          <p:cNvSpPr txBox="1"/>
          <p:nvPr/>
        </p:nvSpPr>
        <p:spPr>
          <a:xfrm>
            <a:off x="1561209" y="1795015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1. </a:t>
            </a:r>
            <a:r>
              <a:rPr lang="en-US" sz="2200" err="1">
                <a:latin typeface="Aptos SemiBold"/>
              </a:rPr>
              <a:t>Abrir</a:t>
            </a:r>
            <a:r>
              <a:rPr lang="en-US" sz="2200">
                <a:latin typeface="Aptos SemiBold"/>
              </a:rPr>
              <a:t> shell no Open OnDemand</a:t>
            </a:r>
            <a:endParaRPr lang="en-US"/>
          </a:p>
        </p:txBody>
      </p:sp>
      <p:pic>
        <p:nvPicPr>
          <p:cNvPr id="14" name="Content Placeholder 10" descr="Flag - Free flags icons">
            <a:extLst>
              <a:ext uri="{FF2B5EF4-FFF2-40B4-BE49-F238E27FC236}">
                <a16:creationId xmlns:a16="http://schemas.microsoft.com/office/drawing/2014/main" id="{0C24FF8A-3EB2-8137-E025-EA7F963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29994" y="2569046"/>
            <a:ext cx="362371" cy="363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6219DB-E2D1-6654-1EF9-5C6E268C8F57}"/>
              </a:ext>
            </a:extLst>
          </p:cNvPr>
          <p:cNvSpPr txBox="1"/>
          <p:nvPr/>
        </p:nvSpPr>
        <p:spPr>
          <a:xfrm>
            <a:off x="1561208" y="2540972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2. </a:t>
            </a:r>
            <a:r>
              <a:rPr lang="en-US" sz="2200" err="1">
                <a:latin typeface="Aptos SemiBold"/>
              </a:rPr>
              <a:t>Copiar</a:t>
            </a:r>
            <a:r>
              <a:rPr lang="en-US" sz="2200">
                <a:latin typeface="Aptos SemiBold"/>
              </a:rPr>
              <a:t> </a:t>
            </a:r>
            <a:r>
              <a:rPr lang="en-US" sz="2200" err="1">
                <a:latin typeface="Aptos SemiBold"/>
              </a:rPr>
              <a:t>repositório</a:t>
            </a:r>
            <a:r>
              <a:rPr lang="en-US" sz="2200">
                <a:latin typeface="Aptos SemiBold"/>
              </a:rPr>
              <a:t> e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job </a:t>
            </a:r>
            <a:r>
              <a:rPr lang="en-US" sz="2200" i="1">
                <a:latin typeface="Aptos SemiBold"/>
              </a:rPr>
              <a:t>hello world</a:t>
            </a:r>
            <a:endParaRPr lang="en-US" sz="2200">
              <a:latin typeface="Aptos SemiBold"/>
            </a:endParaRPr>
          </a:p>
        </p:txBody>
      </p:sp>
      <p:pic>
        <p:nvPicPr>
          <p:cNvPr id="16" name="Content Placeholder 10" descr="Flag - Free flags icons">
            <a:extLst>
              <a:ext uri="{FF2B5EF4-FFF2-40B4-BE49-F238E27FC236}">
                <a16:creationId xmlns:a16="http://schemas.microsoft.com/office/drawing/2014/main" id="{87146BDF-B5DB-50B2-CA65-D973AAD2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3951" y="3302971"/>
            <a:ext cx="362371" cy="363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F2F50F-A143-1035-3A55-6639B08330CD}"/>
              </a:ext>
            </a:extLst>
          </p:cNvPr>
          <p:cNvSpPr txBox="1"/>
          <p:nvPr/>
        </p:nvSpPr>
        <p:spPr>
          <a:xfrm>
            <a:off x="1561207" y="3262866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3.1. </a:t>
            </a:r>
            <a:r>
              <a:rPr lang="en-US" sz="2200" err="1">
                <a:latin typeface="Aptos SemiBold"/>
              </a:rPr>
              <a:t>Experimentar</a:t>
            </a:r>
            <a:r>
              <a:rPr lang="en-US" sz="2200">
                <a:latin typeface="Aptos SemiBold"/>
              </a:rPr>
              <a:t> chat com </a:t>
            </a:r>
            <a:r>
              <a:rPr lang="en-US" sz="2200" err="1">
                <a:latin typeface="Aptos SemiBold"/>
              </a:rPr>
              <a:t>modelo</a:t>
            </a:r>
            <a:r>
              <a:rPr lang="en-US" sz="2200">
                <a:latin typeface="Aptos SemiBold"/>
              </a:rPr>
              <a:t> base</a:t>
            </a:r>
          </a:p>
        </p:txBody>
      </p:sp>
      <p:pic>
        <p:nvPicPr>
          <p:cNvPr id="18" name="Content Placeholder 10" descr="Flag - Free flags icons">
            <a:extLst>
              <a:ext uri="{FF2B5EF4-FFF2-40B4-BE49-F238E27FC236}">
                <a16:creationId xmlns:a16="http://schemas.microsoft.com/office/drawing/2014/main" id="{9BBEE272-2CD3-534C-4FEC-FD57AF2B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2076" y="4036897"/>
            <a:ext cx="362371" cy="36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B38AE-DDDB-4BC1-D1C4-6E0943271005}"/>
              </a:ext>
            </a:extLst>
          </p:cNvPr>
          <p:cNvSpPr txBox="1"/>
          <p:nvPr/>
        </p:nvSpPr>
        <p:spPr>
          <a:xfrm>
            <a:off x="1561206" y="4008823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ptos SemiBold"/>
              </a:rPr>
              <a:t>3.2. </a:t>
            </a:r>
            <a:r>
              <a:rPr lang="en-US" sz="2200" err="1">
                <a:latin typeface="Aptos SemiBold"/>
              </a:rPr>
              <a:t>Correr</a:t>
            </a:r>
            <a:r>
              <a:rPr lang="en-US" sz="2200">
                <a:latin typeface="Aptos SemiBold"/>
              </a:rPr>
              <a:t> o Fine Tuning do </a:t>
            </a:r>
            <a:r>
              <a:rPr lang="en-US" sz="2200" err="1">
                <a:latin typeface="Aptos SemiBold"/>
              </a:rPr>
              <a:t>modelo</a:t>
            </a:r>
            <a:endParaRPr lang="en-US" sz="2200">
              <a:latin typeface="Aptos SemiBold"/>
            </a:endParaRPr>
          </a:p>
        </p:txBody>
      </p:sp>
      <p:pic>
        <p:nvPicPr>
          <p:cNvPr id="20" name="Content Placeholder 10" descr="Flag - Free flags icons">
            <a:extLst>
              <a:ext uri="{FF2B5EF4-FFF2-40B4-BE49-F238E27FC236}">
                <a16:creationId xmlns:a16="http://schemas.microsoft.com/office/drawing/2014/main" id="{6A06012C-4DBE-5043-3FDB-880323CA2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0096" y="4770823"/>
            <a:ext cx="362371" cy="363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94D22F-22DF-7AB9-C2CD-7543A28EFA8C}"/>
              </a:ext>
            </a:extLst>
          </p:cNvPr>
          <p:cNvSpPr txBox="1"/>
          <p:nvPr/>
        </p:nvSpPr>
        <p:spPr>
          <a:xfrm>
            <a:off x="1561205" y="4738737"/>
            <a:ext cx="58243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7B0B0"/>
                </a:solidFill>
                <a:latin typeface="Aptos SemiBold"/>
              </a:rPr>
              <a:t>3.3.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Experimentar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chat com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modelo</a:t>
            </a:r>
            <a:r>
              <a:rPr lang="en-US" sz="2200">
                <a:solidFill>
                  <a:srgbClr val="27B0B0"/>
                </a:solidFill>
                <a:latin typeface="Aptos SemiBold"/>
              </a:rPr>
              <a:t> </a:t>
            </a:r>
            <a:r>
              <a:rPr lang="en-US" sz="2200" err="1">
                <a:solidFill>
                  <a:srgbClr val="27B0B0"/>
                </a:solidFill>
                <a:latin typeface="Aptos SemiBold"/>
              </a:rPr>
              <a:t>ajustado</a:t>
            </a:r>
            <a:endParaRPr lang="en-US" sz="2200">
              <a:solidFill>
                <a:srgbClr val="27B0B0"/>
              </a:solidFill>
              <a:latin typeface="Aptos SemiBold"/>
            </a:endParaRP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160E4569-392C-1C5D-17BC-4A2355A9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0678D-5056-9055-CFE0-ECF0EC99E0EC}"/>
              </a:ext>
            </a:extLst>
          </p:cNvPr>
          <p:cNvSpPr txBox="1"/>
          <p:nvPr/>
        </p:nvSpPr>
        <p:spPr>
          <a:xfrm>
            <a:off x="8941130" y="2835233"/>
            <a:ext cx="28896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200">
                <a:latin typeface="Aptos SemiBold"/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208942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6D9F-BCB8-3D67-13A3-60C396E7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52D-C5BA-5A3C-EAE0-2CD31781E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54" y="1474647"/>
            <a:ext cx="4314123" cy="950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ptos SemiBold"/>
              </a:rPr>
              <a:t>Como </a:t>
            </a:r>
            <a:r>
              <a:rPr lang="en-US" sz="2400" err="1">
                <a:latin typeface="Aptos SemiBold"/>
              </a:rPr>
              <a:t>funcionam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os</a:t>
            </a:r>
            <a:r>
              <a:rPr lang="en-US" sz="2400">
                <a:latin typeface="Aptos SemiBold"/>
              </a:rPr>
              <a:t> LLMs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FE9F13EA-F4B7-B69F-02C5-3D939A57D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65" y="2603686"/>
            <a:ext cx="1379034" cy="1379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F3E04-995F-7D7F-9D7B-2CE91A09F73F}"/>
              </a:ext>
            </a:extLst>
          </p:cNvPr>
          <p:cNvSpPr txBox="1"/>
          <p:nvPr/>
        </p:nvSpPr>
        <p:spPr>
          <a:xfrm>
            <a:off x="253504" y="4132518"/>
            <a:ext cx="20042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Grande volume de dados</a:t>
            </a:r>
          </a:p>
          <a:p>
            <a:r>
              <a:rPr lang="en-US">
                <a:latin typeface="Aptos Light"/>
              </a:rPr>
              <a:t>(Web, </a:t>
            </a:r>
            <a:r>
              <a:rPr lang="en-US" err="1">
                <a:latin typeface="Aptos Light"/>
              </a:rPr>
              <a:t>livros</a:t>
            </a:r>
            <a:r>
              <a:rPr lang="en-US">
                <a:latin typeface="Aptos Light"/>
              </a:rPr>
              <a:t>, </a:t>
            </a:r>
            <a:r>
              <a:rPr lang="en-US" err="1">
                <a:latin typeface="Aptos Light"/>
              </a:rPr>
              <a:t>artigos</a:t>
            </a:r>
            <a:r>
              <a:rPr lang="en-US">
                <a:latin typeface="Aptos Light"/>
              </a:rPr>
              <a:t>...)</a:t>
            </a:r>
          </a:p>
        </p:txBody>
      </p:sp>
      <p:pic>
        <p:nvPicPr>
          <p:cNvPr id="6" name="Graphic 5" descr="Database with solid fill">
            <a:extLst>
              <a:ext uri="{FF2B5EF4-FFF2-40B4-BE49-F238E27FC236}">
                <a16:creationId xmlns:a16="http://schemas.microsoft.com/office/drawing/2014/main" id="{D0725A77-9510-D4ED-6F1D-E77F79C2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233" y="2872306"/>
            <a:ext cx="1081669" cy="108166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5E4F09-3C2F-5ACD-C955-2C047ECFC030}"/>
              </a:ext>
            </a:extLst>
          </p:cNvPr>
          <p:cNvCxnSpPr>
            <a:cxnSpLocks/>
          </p:cNvCxnSpPr>
          <p:nvPr/>
        </p:nvCxnSpPr>
        <p:spPr>
          <a:xfrm>
            <a:off x="2108942" y="3470507"/>
            <a:ext cx="1664131" cy="0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D655A2-4BF5-29CC-6403-64FD152F3D6E}"/>
              </a:ext>
            </a:extLst>
          </p:cNvPr>
          <p:cNvSpPr txBox="1"/>
          <p:nvPr/>
        </p:nvSpPr>
        <p:spPr>
          <a:xfrm>
            <a:off x="2106464" y="3106606"/>
            <a:ext cx="1645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1C3076"/>
                </a:solidFill>
                <a:latin typeface="Aptos SemiBold"/>
              </a:rPr>
              <a:t>Pré-</a:t>
            </a:r>
            <a:r>
              <a:rPr lang="en-US" err="1">
                <a:solidFill>
                  <a:srgbClr val="1C3076"/>
                </a:solidFill>
                <a:latin typeface="Aptos SemiBold"/>
              </a:rPr>
              <a:t>treino</a:t>
            </a:r>
            <a:endParaRPr lang="en-US">
              <a:solidFill>
                <a:srgbClr val="1C3076"/>
              </a:solidFill>
              <a:latin typeface="Aptos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6DCA4-47A5-2AA0-AD8B-19C92823905C}"/>
              </a:ext>
            </a:extLst>
          </p:cNvPr>
          <p:cNvSpPr txBox="1"/>
          <p:nvPr/>
        </p:nvSpPr>
        <p:spPr>
          <a:xfrm>
            <a:off x="2106464" y="3478313"/>
            <a:ext cx="16457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ptos Light"/>
              </a:rPr>
              <a:t>(Self-Supervised Learning)</a:t>
            </a:r>
            <a:endParaRPr lang="en-US"/>
          </a:p>
        </p:txBody>
      </p:sp>
      <p:pic>
        <p:nvPicPr>
          <p:cNvPr id="13" name="Picture 12" descr="Ai modeling - Free icons">
            <a:extLst>
              <a:ext uri="{FF2B5EF4-FFF2-40B4-BE49-F238E27FC236}">
                <a16:creationId xmlns:a16="http://schemas.microsoft.com/office/drawing/2014/main" id="{18DB23A5-AB1E-52C5-0821-14866E09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84" y="2564656"/>
            <a:ext cx="1828801" cy="1828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215B1-F9CB-BC4E-D6E9-1B81A8B6A306}"/>
              </a:ext>
            </a:extLst>
          </p:cNvPr>
          <p:cNvSpPr txBox="1"/>
          <p:nvPr/>
        </p:nvSpPr>
        <p:spPr>
          <a:xfrm>
            <a:off x="3736977" y="4183318"/>
            <a:ext cx="15646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Base</a:t>
            </a:r>
            <a:endParaRPr lang="en-US"/>
          </a:p>
        </p:txBody>
      </p:sp>
      <p:pic>
        <p:nvPicPr>
          <p:cNvPr id="15" name="Graphic 14" descr="Document with solid fill">
            <a:extLst>
              <a:ext uri="{FF2B5EF4-FFF2-40B4-BE49-F238E27FC236}">
                <a16:creationId xmlns:a16="http://schemas.microsoft.com/office/drawing/2014/main" id="{6C4FC6C4-6997-832A-30D7-2DDA2B4A0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9739" y="144780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7C50CC-891B-FF76-98C4-639381CE5B2A}"/>
              </a:ext>
            </a:extLst>
          </p:cNvPr>
          <p:cNvSpPr txBox="1"/>
          <p:nvPr/>
        </p:nvSpPr>
        <p:spPr>
          <a:xfrm>
            <a:off x="6097894" y="1444076"/>
            <a:ext cx="18262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Dados de </a:t>
            </a:r>
            <a:endParaRPr lang="en-US">
              <a:latin typeface="Calibri"/>
            </a:endParaRPr>
          </a:p>
          <a:p>
            <a:r>
              <a:rPr lang="en-US" err="1">
                <a:latin typeface="Aptos Light"/>
              </a:rPr>
              <a:t>domínio</a:t>
            </a:r>
            <a:r>
              <a:rPr lang="en-US">
                <a:latin typeface="Aptos Light"/>
              </a:rPr>
              <a:t> </a:t>
            </a:r>
            <a:r>
              <a:rPr lang="en-US" err="1">
                <a:latin typeface="Aptos Light"/>
              </a:rPr>
              <a:t>específico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525A7-5AA9-66B1-9233-247A8F031004}"/>
              </a:ext>
            </a:extLst>
          </p:cNvPr>
          <p:cNvCxnSpPr>
            <a:cxnSpLocks/>
          </p:cNvCxnSpPr>
          <p:nvPr/>
        </p:nvCxnSpPr>
        <p:spPr>
          <a:xfrm flipV="1">
            <a:off x="5204729" y="3476206"/>
            <a:ext cx="2468174" cy="9892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i modeling - Free icons">
            <a:extLst>
              <a:ext uri="{FF2B5EF4-FFF2-40B4-BE49-F238E27FC236}">
                <a16:creationId xmlns:a16="http://schemas.microsoft.com/office/drawing/2014/main" id="{CD3EA9A9-EB28-6855-12D3-152D82CBD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288" y="2564655"/>
            <a:ext cx="1828801" cy="182880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E9F1B-2042-308C-833D-F26925EC7583}"/>
              </a:ext>
            </a:extLst>
          </p:cNvPr>
          <p:cNvCxnSpPr>
            <a:cxnSpLocks/>
          </p:cNvCxnSpPr>
          <p:nvPr/>
        </p:nvCxnSpPr>
        <p:spPr>
          <a:xfrm>
            <a:off x="5694707" y="2373226"/>
            <a:ext cx="2600" cy="1102980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9744F2-22BF-D5F7-43BE-D8AA2AD688EA}"/>
              </a:ext>
            </a:extLst>
          </p:cNvPr>
          <p:cNvSpPr txBox="1"/>
          <p:nvPr/>
        </p:nvSpPr>
        <p:spPr>
          <a:xfrm>
            <a:off x="7250677" y="4183318"/>
            <a:ext cx="23124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Modelo </a:t>
            </a:r>
            <a:r>
              <a:rPr lang="en-US" err="1">
                <a:latin typeface="Aptos Light"/>
              </a:rPr>
              <a:t>Especializado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8EB80-FCA2-E0B9-FC7F-9A300681676C}"/>
              </a:ext>
            </a:extLst>
          </p:cNvPr>
          <p:cNvSpPr txBox="1"/>
          <p:nvPr/>
        </p:nvSpPr>
        <p:spPr>
          <a:xfrm>
            <a:off x="5743030" y="3106606"/>
            <a:ext cx="1967074" cy="379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1C3076"/>
                </a:solidFill>
                <a:latin typeface="Aptos SemiBold"/>
              </a:rPr>
              <a:t>Fine tuning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5B0DD0-B6C3-3701-3875-9C46CCEE0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824" y="4588476"/>
            <a:ext cx="830690" cy="8077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210705-8B88-83BF-3090-3CBEC97D8F42}"/>
              </a:ext>
            </a:extLst>
          </p:cNvPr>
          <p:cNvSpPr txBox="1"/>
          <p:nvPr/>
        </p:nvSpPr>
        <p:spPr>
          <a:xfrm>
            <a:off x="4184016" y="5297900"/>
            <a:ext cx="599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GPT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9F86AA-97B4-08B9-78F8-5C167E7D0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488" y="4588476"/>
            <a:ext cx="830690" cy="807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A9F701-0934-44E4-77F3-4F6AA4E37D5E}"/>
              </a:ext>
            </a:extLst>
          </p:cNvPr>
          <p:cNvSpPr txBox="1"/>
          <p:nvPr/>
        </p:nvSpPr>
        <p:spPr>
          <a:xfrm>
            <a:off x="7864128" y="5297900"/>
            <a:ext cx="1087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 Light"/>
              </a:rPr>
              <a:t>ChatGPT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24E82-02DE-BEC7-6905-1B8BF8A427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E5C3B-8069-6314-C6CB-5E679105C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6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287692-8179-C168-F034-90FF342F571D}"/>
              </a:ext>
            </a:extLst>
          </p:cNvPr>
          <p:cNvCxnSpPr>
            <a:cxnSpLocks/>
          </p:cNvCxnSpPr>
          <p:nvPr/>
        </p:nvCxnSpPr>
        <p:spPr>
          <a:xfrm>
            <a:off x="9126494" y="3469232"/>
            <a:ext cx="1531814" cy="16866"/>
          </a:xfrm>
          <a:prstGeom prst="straightConnector1">
            <a:avLst/>
          </a:prstGeom>
          <a:ln w="28575">
            <a:solidFill>
              <a:srgbClr val="1C3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40F7E2-FE37-C341-75DF-B9E8527027B0}"/>
              </a:ext>
            </a:extLst>
          </p:cNvPr>
          <p:cNvSpPr txBox="1"/>
          <p:nvPr/>
        </p:nvSpPr>
        <p:spPr>
          <a:xfrm>
            <a:off x="8822954" y="3101526"/>
            <a:ext cx="1967074" cy="379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rgbClr val="1C3076"/>
                </a:solidFill>
                <a:latin typeface="Aptos SemiBold"/>
              </a:rPr>
              <a:t>Inferência</a:t>
            </a:r>
            <a:endParaRPr lang="en-US">
              <a:solidFill>
                <a:srgbClr val="1C3076"/>
              </a:solidFill>
              <a:latin typeface="Aptos SemiBold"/>
            </a:endParaRPr>
          </a:p>
        </p:txBody>
      </p:sp>
      <p:pic>
        <p:nvPicPr>
          <p:cNvPr id="29" name="Graphic 28" descr="Computer with solid fill">
            <a:extLst>
              <a:ext uri="{FF2B5EF4-FFF2-40B4-BE49-F238E27FC236}">
                <a16:creationId xmlns:a16="http://schemas.microsoft.com/office/drawing/2014/main" id="{6AF62213-7E29-2E99-7351-C681853FE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71510" y="3182566"/>
            <a:ext cx="1160718" cy="1160718"/>
          </a:xfrm>
          <a:prstGeom prst="rect">
            <a:avLst/>
          </a:prstGeom>
        </p:spPr>
      </p:pic>
      <p:pic>
        <p:nvPicPr>
          <p:cNvPr id="12" name="Graphic 11" descr="Users with solid fill">
            <a:extLst>
              <a:ext uri="{FF2B5EF4-FFF2-40B4-BE49-F238E27FC236}">
                <a16:creationId xmlns:a16="http://schemas.microsoft.com/office/drawing/2014/main" id="{76349E20-9741-9B8F-318F-CC33629899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94670" y="2447307"/>
            <a:ext cx="1117270" cy="1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20" grpId="0"/>
      <p:bldP spid="21" grpId="0"/>
      <p:bldP spid="30" grpId="0"/>
      <p:bldP spid="33" grpId="0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9E56EB-5404-FF3C-04D6-89AD33312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FBD1-A211-FE0C-3C4A-CD790CED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Chatbot Deucalion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90CF8-A5D5-AB10-A655-41FE8DFF7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5988758"/>
            <a:ext cx="4924015" cy="653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ACAD5C-D9BC-BE41-4575-2D723AD6FCEC}"/>
              </a:ext>
            </a:extLst>
          </p:cNvPr>
          <p:cNvSpPr/>
          <p:nvPr/>
        </p:nvSpPr>
        <p:spPr>
          <a:xfrm>
            <a:off x="4242886" y="2621231"/>
            <a:ext cx="3718399" cy="1375493"/>
          </a:xfrm>
          <a:prstGeom prst="rect">
            <a:avLst/>
          </a:prstGeom>
          <a:solidFill>
            <a:srgbClr val="B9E28D"/>
          </a:solidFill>
          <a:ln>
            <a:solidFill>
              <a:srgbClr val="27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7B0B0"/>
                </a:solidFill>
                <a:latin typeface="Roboto Mono"/>
              </a:rPr>
              <a:t>module load chat</a:t>
            </a:r>
          </a:p>
          <a:p>
            <a:pPr algn="ctr"/>
            <a:r>
              <a:rPr lang="en-US" sz="1600" err="1">
                <a:solidFill>
                  <a:srgbClr val="27B0B0"/>
                </a:solidFill>
                <a:latin typeface="Roboto Mono"/>
              </a:rPr>
              <a:t>deucalion_chat</a:t>
            </a:r>
            <a:endParaRPr lang="en-US" sz="1600">
              <a:solidFill>
                <a:srgbClr val="27B0B0"/>
              </a:solidFill>
              <a:latin typeface="Roboto Mono"/>
            </a:endParaRP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9316E1-FAD7-0D40-20B3-2F87B845E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345917" y="1317177"/>
            <a:ext cx="7507856" cy="398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20BDC8-4B0D-F9F1-71CC-A080C5420C3A}"/>
              </a:ext>
            </a:extLst>
          </p:cNvPr>
          <p:cNvSpPr/>
          <p:nvPr/>
        </p:nvSpPr>
        <p:spPr>
          <a:xfrm>
            <a:off x="7227232" y="2778921"/>
            <a:ext cx="4694772" cy="29024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err="1">
                <a:latin typeface="Aptos"/>
              </a:rPr>
              <a:t>Possíveis</a:t>
            </a:r>
            <a:r>
              <a:rPr lang="en-US" sz="2400" b="1">
                <a:latin typeface="Aptos"/>
              </a:rPr>
              <a:t> </a:t>
            </a:r>
            <a:r>
              <a:rPr lang="en-US" sz="2400" b="1" err="1">
                <a:latin typeface="Aptos"/>
              </a:rPr>
              <a:t>perguntas</a:t>
            </a:r>
            <a:r>
              <a:rPr lang="en-US" sz="2400" b="1">
                <a:latin typeface="Aptos"/>
              </a:rPr>
              <a:t>:</a:t>
            </a:r>
          </a:p>
          <a:p>
            <a:r>
              <a:rPr lang="en-US" sz="2400">
                <a:latin typeface="Aptos Light"/>
              </a:rPr>
              <a:t>How can I check my </a:t>
            </a:r>
            <a:r>
              <a:rPr lang="en-US" sz="2400" b="1">
                <a:latin typeface="Aptos"/>
              </a:rPr>
              <a:t>billing</a:t>
            </a:r>
            <a:r>
              <a:rPr lang="en-US" sz="2400">
                <a:latin typeface="Aptos Light"/>
              </a:rPr>
              <a:t>?</a:t>
            </a:r>
          </a:p>
          <a:p>
            <a:r>
              <a:rPr lang="en-US" sz="2400">
                <a:latin typeface="Aptos Light"/>
              </a:rPr>
              <a:t>How can I check my </a:t>
            </a:r>
            <a:r>
              <a:rPr lang="en-US" sz="2400" b="1">
                <a:latin typeface="Aptos"/>
              </a:rPr>
              <a:t>quota</a:t>
            </a:r>
            <a:r>
              <a:rPr lang="en-US" sz="2400">
                <a:latin typeface="Aptos Light"/>
              </a:rPr>
              <a:t>?</a:t>
            </a:r>
          </a:p>
          <a:p>
            <a:r>
              <a:rPr lang="en-US" sz="2400">
                <a:latin typeface="Aptos Light"/>
              </a:rPr>
              <a:t>How can I use Open </a:t>
            </a:r>
            <a:r>
              <a:rPr lang="en-US" sz="2400" b="1" err="1">
                <a:latin typeface="Aptos"/>
              </a:rPr>
              <a:t>onDemand</a:t>
            </a:r>
            <a:r>
              <a:rPr lang="en-US" sz="2400">
                <a:latin typeface="Aptos Light"/>
              </a:rPr>
              <a:t>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EFB4B-B54D-176B-B986-C5FB313F2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err="1"/>
              <a:t>Obrigado</a:t>
            </a:r>
            <a:r>
              <a:rPr lang="es-ES"/>
              <a:t>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4513385" y="3832831"/>
            <a:ext cx="3165231" cy="1085850"/>
          </a:xfrm>
        </p:spPr>
        <p:txBody>
          <a:bodyPr/>
          <a:lstStyle/>
          <a:p>
            <a:pPr>
              <a:defRPr/>
            </a:pPr>
            <a:r>
              <a:rPr lang="es-ES" err="1"/>
              <a:t>Andreia</a:t>
            </a:r>
            <a:r>
              <a:rPr lang="es-ES"/>
              <a:t> </a:t>
            </a:r>
            <a:r>
              <a:rPr lang="es-ES" err="1"/>
              <a:t>Gaudêncio</a:t>
            </a:r>
            <a:endParaRPr lang="en-US" err="1"/>
          </a:p>
          <a:p>
            <a:pPr>
              <a:defRPr/>
            </a:pPr>
            <a:r>
              <a:rPr lang="es-ES"/>
              <a:t>Bernardo Malaca</a:t>
            </a:r>
          </a:p>
          <a:p>
            <a:pPr>
              <a:defRPr/>
            </a:pPr>
            <a:r>
              <a:rPr lang="es-ES"/>
              <a:t>Daniel </a:t>
            </a:r>
            <a:r>
              <a:rPr lang="es-ES" err="1"/>
              <a:t>Moraes</a:t>
            </a:r>
          </a:p>
          <a:p>
            <a:pPr>
              <a:defRPr/>
            </a:pPr>
            <a:endParaRPr lang="es-ES"/>
          </a:p>
          <a:p>
            <a:pPr>
              <a:defRPr/>
            </a:pPr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73213-305C-489A-555D-05194C4F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01017" y="5333995"/>
            <a:ext cx="2460945" cy="5615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D253D-552E-CDF6-D166-AA0B07CE7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3225-4A24-6956-03BA-449712D0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5701-9901-2037-D84A-7F27341D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61" y="1429994"/>
            <a:ext cx="5618495" cy="11610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ptos SemiBold"/>
              </a:rPr>
              <a:t>Prevendo</a:t>
            </a:r>
            <a:r>
              <a:rPr lang="en-US" sz="2400">
                <a:latin typeface="Aptos SemiBold"/>
              </a:rPr>
              <a:t> a </a:t>
            </a:r>
            <a:r>
              <a:rPr lang="en-US" sz="2400" err="1">
                <a:latin typeface="Aptos SemiBold"/>
              </a:rPr>
              <a:t>próxima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palavra</a:t>
            </a:r>
            <a:r>
              <a:rPr lang="en-US" sz="2400">
                <a:latin typeface="Aptos SemiBold"/>
              </a:rPr>
              <a:t> (</a:t>
            </a:r>
            <a:r>
              <a:rPr lang="en-US" sz="2400" err="1">
                <a:latin typeface="Aptos SemiBold"/>
              </a:rPr>
              <a:t>ou</a:t>
            </a:r>
            <a:r>
              <a:rPr lang="en-US" sz="2400">
                <a:latin typeface="Aptos SemiBold"/>
              </a:rPr>
              <a:t> </a:t>
            </a:r>
            <a:r>
              <a:rPr lang="en-US" sz="2400" i="1">
                <a:latin typeface="Aptos SemiBold"/>
              </a:rPr>
              <a:t>token</a:t>
            </a:r>
            <a:r>
              <a:rPr lang="en-US" sz="2400">
                <a:latin typeface="Aptos SemiBold"/>
              </a:rPr>
              <a:t>)</a:t>
            </a:r>
          </a:p>
          <a:p>
            <a:endParaRPr lang="en-US" sz="1200"/>
          </a:p>
          <a:p>
            <a:r>
              <a:rPr lang="en-US"/>
              <a:t>"A Terra </a:t>
            </a:r>
            <a:r>
              <a:rPr lang="en-US" err="1"/>
              <a:t>gira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torno</a:t>
            </a:r>
            <a:r>
              <a:rPr lang="en-US"/>
              <a:t> do Sol"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69468-E00F-BDE2-573B-533F1CA6A9A6}"/>
              </a:ext>
            </a:extLst>
          </p:cNvPr>
          <p:cNvSpPr txBox="1"/>
          <p:nvPr/>
        </p:nvSpPr>
        <p:spPr>
          <a:xfrm>
            <a:off x="467258" y="3318857"/>
            <a:ext cx="1367641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A Terra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gira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7C9256-FBD8-38F0-EE23-DAC4182824D6}"/>
              </a:ext>
            </a:extLst>
          </p:cNvPr>
          <p:cNvSpPr/>
          <p:nvPr/>
        </p:nvSpPr>
        <p:spPr>
          <a:xfrm>
            <a:off x="468227" y="2763770"/>
            <a:ext cx="2550225" cy="2896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C3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rgbClr val="1C3076"/>
                </a:solidFill>
                <a:latin typeface="Aptos Light"/>
              </a:rPr>
              <a:t>Contexto</a:t>
            </a:r>
            <a:endParaRPr lang="en-US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69D28E-368D-CBCD-68F1-58FC5BE17B7E}"/>
              </a:ext>
            </a:extLst>
          </p:cNvPr>
          <p:cNvSpPr/>
          <p:nvPr/>
        </p:nvSpPr>
        <p:spPr>
          <a:xfrm>
            <a:off x="3374766" y="2758822"/>
            <a:ext cx="1758173" cy="2995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27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rgbClr val="27B0B0"/>
                </a:solidFill>
                <a:latin typeface="Aptos Light"/>
              </a:rPr>
              <a:t>Próxima</a:t>
            </a:r>
            <a:r>
              <a:rPr lang="en-US">
                <a:solidFill>
                  <a:schemeClr val="accent4"/>
                </a:solidFill>
                <a:latin typeface="Aptos Light"/>
              </a:rPr>
              <a:t> </a:t>
            </a:r>
            <a:r>
              <a:rPr lang="en-US" err="1">
                <a:solidFill>
                  <a:srgbClr val="27B0B0"/>
                </a:solidFill>
                <a:latin typeface="Aptos Light"/>
              </a:rPr>
              <a:t>palavra</a:t>
            </a:r>
            <a:endParaRPr lang="en-US">
              <a:solidFill>
                <a:srgbClr val="27B0B0"/>
              </a:solidFill>
              <a:latin typeface="Aptos Ligh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4833F9-2AD6-1DF4-48E9-15F3AC8B2AB1}"/>
              </a:ext>
            </a:extLst>
          </p:cNvPr>
          <p:cNvSpPr/>
          <p:nvPr/>
        </p:nvSpPr>
        <p:spPr>
          <a:xfrm>
            <a:off x="5513170" y="2761296"/>
            <a:ext cx="1347849" cy="2896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chemeClr val="tx1">
                    <a:lumMod val="49000"/>
                    <a:lumOff val="51000"/>
                  </a:schemeClr>
                </a:solidFill>
                <a:latin typeface="Aptos Light"/>
              </a:rPr>
              <a:t>Suprimido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  <a:latin typeface="Apto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8FD35-B9A2-A2B9-3220-36DE605E0E06}"/>
              </a:ext>
            </a:extLst>
          </p:cNvPr>
          <p:cNvSpPr txBox="1"/>
          <p:nvPr/>
        </p:nvSpPr>
        <p:spPr>
          <a:xfrm>
            <a:off x="7516786" y="2233601"/>
            <a:ext cx="2909161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ptos SemiBold"/>
              </a:rPr>
              <a:t>Modelo </a:t>
            </a:r>
            <a:r>
              <a:rPr lang="en-US" sz="2000" err="1">
                <a:latin typeface="Aptos SemiBold"/>
              </a:rPr>
              <a:t>Generativo</a:t>
            </a:r>
            <a:endParaRPr lang="en-US" sz="2000">
              <a:latin typeface="Aptos SemiBol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latin typeface="Aptos Light"/>
              </a:rPr>
              <a:t>Prevê</a:t>
            </a:r>
            <a:r>
              <a:rPr lang="en-US" sz="2000">
                <a:latin typeface="Aptos Light"/>
              </a:rPr>
              <a:t> (</a:t>
            </a:r>
            <a:r>
              <a:rPr lang="en-US" sz="2000" err="1">
                <a:latin typeface="Aptos Light"/>
              </a:rPr>
              <a:t>gera</a:t>
            </a:r>
            <a:r>
              <a:rPr lang="en-US" sz="2000">
                <a:latin typeface="Aptos Light"/>
              </a:rPr>
              <a:t>) a </a:t>
            </a:r>
            <a:r>
              <a:rPr lang="en-US" sz="2000" err="1">
                <a:latin typeface="Aptos Light"/>
              </a:rPr>
              <a:t>próxima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palavra</a:t>
            </a:r>
            <a:endParaRPr lang="en-US" sz="2000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Aptos Light"/>
            </a:endParaRPr>
          </a:p>
          <a:p>
            <a:endParaRPr lang="en-US" sz="2000">
              <a:latin typeface="Aptos Light"/>
            </a:endParaRPr>
          </a:p>
          <a:p>
            <a:r>
              <a:rPr lang="en-US" sz="2000">
                <a:latin typeface="Aptos SemiBold"/>
              </a:rPr>
              <a:t>Modelo </a:t>
            </a:r>
            <a:r>
              <a:rPr lang="en-US" sz="2000" err="1">
                <a:latin typeface="Aptos SemiBold"/>
              </a:rPr>
              <a:t>Autoregressivo</a:t>
            </a:r>
            <a:endParaRPr lang="en-US" sz="2000">
              <a:latin typeface="Aptos SemiBold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latin typeface="Aptos Light"/>
              </a:rPr>
              <a:t>Usa </a:t>
            </a:r>
            <a:r>
              <a:rPr lang="en-US" sz="2000" err="1">
                <a:latin typeface="Aptos Light"/>
              </a:rPr>
              <a:t>palavras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previstas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anteriormente</a:t>
            </a:r>
            <a:r>
              <a:rPr lang="en-US" sz="2000">
                <a:latin typeface="Aptos Light"/>
              </a:rPr>
              <a:t> para </a:t>
            </a:r>
            <a:r>
              <a:rPr lang="en-US" sz="2000" err="1">
                <a:latin typeface="Aptos Light"/>
              </a:rPr>
              <a:t>prever</a:t>
            </a:r>
            <a:r>
              <a:rPr lang="en-US" sz="2000">
                <a:latin typeface="Aptos Light"/>
              </a:rPr>
              <a:t> a </a:t>
            </a:r>
            <a:r>
              <a:rPr lang="en-US" sz="2000" err="1">
                <a:latin typeface="Aptos Light"/>
              </a:rPr>
              <a:t>próxima</a:t>
            </a:r>
            <a:endParaRPr lang="en-US" sz="2000"/>
          </a:p>
          <a:p>
            <a:endParaRPr lang="en-US">
              <a:latin typeface="Aptos Light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ptos Light"/>
            </a:endParaRPr>
          </a:p>
        </p:txBody>
      </p:sp>
      <p:pic>
        <p:nvPicPr>
          <p:cNvPr id="10" name="Graphic 9" descr="Line arrow: Rotate left with solid fill">
            <a:extLst>
              <a:ext uri="{FF2B5EF4-FFF2-40B4-BE49-F238E27FC236}">
                <a16:creationId xmlns:a16="http://schemas.microsoft.com/office/drawing/2014/main" id="{16F51B23-F933-B3AD-5994-24E0FF9BC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450" y="4141842"/>
            <a:ext cx="914400" cy="914400"/>
          </a:xfrm>
          <a:prstGeom prst="rect">
            <a:avLst/>
          </a:prstGeom>
        </p:spPr>
      </p:pic>
      <p:pic>
        <p:nvPicPr>
          <p:cNvPr id="11" name="Graphic 10" descr="Medical with solid fill">
            <a:extLst>
              <a:ext uri="{FF2B5EF4-FFF2-40B4-BE49-F238E27FC236}">
                <a16:creationId xmlns:a16="http://schemas.microsoft.com/office/drawing/2014/main" id="{5D3ACD60-714B-9778-F3EE-F36050816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2450" y="2234244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197C8-5709-22D5-769A-63075C8F0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88D69-5F86-57AF-C8D8-608410339A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7F690-C22C-FCDD-B5BC-AAB704145AE3}"/>
              </a:ext>
            </a:extLst>
          </p:cNvPr>
          <p:cNvSpPr txBox="1"/>
          <p:nvPr/>
        </p:nvSpPr>
        <p:spPr>
          <a:xfrm>
            <a:off x="3374766" y="3327830"/>
            <a:ext cx="521082" cy="369332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rgbClr val="27B0B0"/>
                </a:solidFill>
                <a:latin typeface="Aptos Light"/>
              </a:rPr>
              <a:t>em</a:t>
            </a:r>
            <a:endParaRPr lang="en-US">
              <a:solidFill>
                <a:srgbClr val="27B0B0"/>
              </a:solidFill>
              <a:latin typeface="Aptos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79DFD-0249-8799-ADDF-C0063039234A}"/>
              </a:ext>
            </a:extLst>
          </p:cNvPr>
          <p:cNvSpPr txBox="1"/>
          <p:nvPr/>
        </p:nvSpPr>
        <p:spPr>
          <a:xfrm>
            <a:off x="5518118" y="3327099"/>
            <a:ext cx="1344951" cy="37428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chemeClr val="bg1">
                    <a:lumMod val="50000"/>
                  </a:schemeClr>
                </a:solidFill>
                <a:latin typeface="Aptos Light"/>
              </a:rPr>
              <a:t>torno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Aptos Light"/>
              </a:rPr>
              <a:t> do Sol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CF8F6D-82BA-D801-EDEB-3B96AE35B227}"/>
              </a:ext>
            </a:extLst>
          </p:cNvPr>
          <p:cNvSpPr txBox="1"/>
          <p:nvPr/>
        </p:nvSpPr>
        <p:spPr>
          <a:xfrm>
            <a:off x="467258" y="3900221"/>
            <a:ext cx="1703298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A Terra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gira</a:t>
            </a:r>
            <a:r>
              <a:rPr lang="en-US">
                <a:solidFill>
                  <a:srgbClr val="1C3076"/>
                </a:solidFill>
                <a:latin typeface="Aptos Light"/>
              </a:rPr>
              <a:t> 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38036-A4F3-D30A-82E1-2A1C738C774F}"/>
              </a:ext>
            </a:extLst>
          </p:cNvPr>
          <p:cNvSpPr txBox="1"/>
          <p:nvPr/>
        </p:nvSpPr>
        <p:spPr>
          <a:xfrm>
            <a:off x="3373793" y="3913712"/>
            <a:ext cx="700152" cy="369332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rgbClr val="27B0B0"/>
                </a:solidFill>
                <a:latin typeface="Aptos Light"/>
              </a:rPr>
              <a:t>torno</a:t>
            </a:r>
            <a:endParaRPr lang="en-US" err="1">
              <a:solidFill>
                <a:srgbClr val="27B0B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727F6-CC85-89AE-DD4A-9B0DBBD9F525}"/>
              </a:ext>
            </a:extLst>
          </p:cNvPr>
          <p:cNvSpPr txBox="1"/>
          <p:nvPr/>
        </p:nvSpPr>
        <p:spPr>
          <a:xfrm>
            <a:off x="5516703" y="3911027"/>
            <a:ext cx="841188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ptos Light"/>
              </a:rPr>
              <a:t>do Sol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02AF34-2E6B-1161-BC04-1804E0A55CF6}"/>
              </a:ext>
            </a:extLst>
          </p:cNvPr>
          <p:cNvSpPr txBox="1"/>
          <p:nvPr/>
        </p:nvSpPr>
        <p:spPr>
          <a:xfrm>
            <a:off x="467258" y="4481586"/>
            <a:ext cx="2189685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A Terra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gira</a:t>
            </a:r>
            <a:r>
              <a:rPr lang="en-US">
                <a:solidFill>
                  <a:srgbClr val="1C3076"/>
                </a:solidFill>
                <a:latin typeface="Aptos Light"/>
              </a:rPr>
              <a:t> 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em</a:t>
            </a:r>
            <a:r>
              <a:rPr lang="en-US">
                <a:solidFill>
                  <a:srgbClr val="1C3076"/>
                </a:solidFill>
                <a:latin typeface="Aptos Light"/>
              </a:rPr>
              <a:t>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torno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7BA430-3A9B-588B-450A-4B59A1C41503}"/>
              </a:ext>
            </a:extLst>
          </p:cNvPr>
          <p:cNvSpPr txBox="1"/>
          <p:nvPr/>
        </p:nvSpPr>
        <p:spPr>
          <a:xfrm>
            <a:off x="3369818" y="4483081"/>
            <a:ext cx="526031" cy="374280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27B0B0"/>
                </a:solidFill>
                <a:latin typeface="Aptos Light"/>
              </a:rPr>
              <a:t>do</a:t>
            </a:r>
            <a:endParaRPr lang="en-US">
              <a:solidFill>
                <a:srgbClr val="27B0B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CE618-93AF-2D66-19B6-70F8868099EF}"/>
              </a:ext>
            </a:extLst>
          </p:cNvPr>
          <p:cNvSpPr txBox="1"/>
          <p:nvPr/>
        </p:nvSpPr>
        <p:spPr>
          <a:xfrm>
            <a:off x="5516703" y="4487750"/>
            <a:ext cx="519565" cy="37428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ptos Light"/>
              </a:rPr>
              <a:t>Sol</a:t>
            </a:r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B8D93B6-A39A-01B9-BBC9-7938082B1D5D}"/>
              </a:ext>
            </a:extLst>
          </p:cNvPr>
          <p:cNvSpPr/>
          <p:nvPr/>
        </p:nvSpPr>
        <p:spPr>
          <a:xfrm rot="5400000">
            <a:off x="3530241" y="2533643"/>
            <a:ext cx="256134" cy="6335116"/>
          </a:xfrm>
          <a:prstGeom prst="rightBrace">
            <a:avLst>
              <a:gd name="adj1" fmla="val 8333"/>
              <a:gd name="adj2" fmla="val 50250"/>
            </a:avLst>
          </a:prstGeom>
          <a:noFill/>
          <a:ln w="28575">
            <a:solidFill>
              <a:srgbClr val="1C3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53085-3F31-3E28-D8D2-EAB414E19A80}"/>
              </a:ext>
            </a:extLst>
          </p:cNvPr>
          <p:cNvSpPr txBox="1"/>
          <p:nvPr/>
        </p:nvSpPr>
        <p:spPr>
          <a:xfrm>
            <a:off x="2860169" y="5799109"/>
            <a:ext cx="163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1C3076"/>
                </a:solidFill>
                <a:latin typeface="Aptos" panose="020B0004020202020204" pitchFamily="34" charset="0"/>
              </a:rPr>
              <a:t>Treino</a:t>
            </a:r>
            <a:endParaRPr lang="en-US" sz="2000" b="1">
              <a:solidFill>
                <a:srgbClr val="1C3076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F7711-C13B-F2D3-11D5-CFD56A03F769}"/>
              </a:ext>
            </a:extLst>
          </p:cNvPr>
          <p:cNvSpPr txBox="1"/>
          <p:nvPr/>
        </p:nvSpPr>
        <p:spPr>
          <a:xfrm>
            <a:off x="467258" y="5058002"/>
            <a:ext cx="2545944" cy="384785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>
                <a:solidFill>
                  <a:srgbClr val="1C3076"/>
                </a:solidFill>
                <a:latin typeface="Aptos Light"/>
              </a:rPr>
              <a:t>A Terra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gira</a:t>
            </a:r>
            <a:r>
              <a:rPr lang="en-US">
                <a:solidFill>
                  <a:srgbClr val="1C3076"/>
                </a:solidFill>
                <a:latin typeface="Aptos Light"/>
              </a:rPr>
              <a:t> 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em</a:t>
            </a:r>
            <a:r>
              <a:rPr lang="en-US">
                <a:solidFill>
                  <a:srgbClr val="1C3076"/>
                </a:solidFill>
                <a:latin typeface="Aptos Light"/>
              </a:rPr>
              <a:t> </a:t>
            </a:r>
            <a:r>
              <a:rPr lang="en-US" err="1">
                <a:solidFill>
                  <a:srgbClr val="1C3076"/>
                </a:solidFill>
                <a:latin typeface="Aptos Light"/>
              </a:rPr>
              <a:t>torno</a:t>
            </a:r>
            <a:r>
              <a:rPr lang="en-US">
                <a:solidFill>
                  <a:srgbClr val="1C3076"/>
                </a:solidFill>
                <a:latin typeface="Aptos Light"/>
              </a:rPr>
              <a:t> do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0C612F-BF63-7734-8EA9-395453769B48}"/>
              </a:ext>
            </a:extLst>
          </p:cNvPr>
          <p:cNvSpPr txBox="1"/>
          <p:nvPr/>
        </p:nvSpPr>
        <p:spPr>
          <a:xfrm>
            <a:off x="3368828" y="5070910"/>
            <a:ext cx="526031" cy="374280"/>
          </a:xfrm>
          <a:prstGeom prst="rect">
            <a:avLst/>
          </a:prstGeom>
          <a:noFill/>
          <a:ln>
            <a:solidFill>
              <a:srgbClr val="27B0B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27B0B0"/>
                </a:solidFill>
                <a:latin typeface="Aptos Light"/>
              </a:rPr>
              <a:t>Sol</a:t>
            </a:r>
            <a:endParaRPr lang="en-US">
              <a:solidFill>
                <a:srgbClr val="27B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4" grpId="0" animBg="1"/>
      <p:bldP spid="15" grpId="0" animBg="1"/>
      <p:bldP spid="16" grpId="0" build="allAtOnce" animBg="1"/>
      <p:bldP spid="17" grpId="0" animBg="1"/>
      <p:bldP spid="18" grpId="0" animBg="1"/>
      <p:bldP spid="19" grpId="0" build="allAtOnce" animBg="1"/>
      <p:bldP spid="20" grpId="0" animBg="1"/>
      <p:bldP spid="21" grpId="0" animBg="1"/>
      <p:bldP spid="24" grpId="0" build="allAtOnce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B13D-9A62-E767-1488-A365EFDD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Introdução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A68C1-6AD9-A4B1-3D40-D6419C348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pPr/>
              <a:t>8</a:t>
            </a:fld>
            <a:endParaRPr lang="en-US">
              <a:solidFill>
                <a:srgbClr val="1C3076"/>
              </a:solidFill>
            </a:endParaRPr>
          </a:p>
        </p:txBody>
      </p:sp>
      <p:pic>
        <p:nvPicPr>
          <p:cNvPr id="8" name="Content Placeholder 7" descr="OpenAI's Sutskever in GTC Fireside Chat | NVIDIA Blogs">
            <a:extLst>
              <a:ext uri="{FF2B5EF4-FFF2-40B4-BE49-F238E27FC236}">
                <a16:creationId xmlns:a16="http://schemas.microsoft.com/office/drawing/2014/main" id="{BE83976C-0E52-659B-2DBA-819D86405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0561" y="1440190"/>
            <a:ext cx="4579899" cy="2415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08385-9FD3-6DD3-98E9-7500A9AA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pic>
        <p:nvPicPr>
          <p:cNvPr id="5" name="Graphic 4" descr="Open book with solid fill">
            <a:extLst>
              <a:ext uri="{FF2B5EF4-FFF2-40B4-BE49-F238E27FC236}">
                <a16:creationId xmlns:a16="http://schemas.microsoft.com/office/drawing/2014/main" id="{53AEF35B-195F-4C00-1681-1A9E2B2C0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163" y="3980239"/>
            <a:ext cx="1490435" cy="1467757"/>
          </a:xfrm>
          <a:prstGeom prst="rect">
            <a:avLst/>
          </a:prstGeom>
        </p:spPr>
      </p:pic>
      <p:pic>
        <p:nvPicPr>
          <p:cNvPr id="6" name="Graphic 5" descr="Help with solid fill">
            <a:extLst>
              <a:ext uri="{FF2B5EF4-FFF2-40B4-BE49-F238E27FC236}">
                <a16:creationId xmlns:a16="http://schemas.microsoft.com/office/drawing/2014/main" id="{4EF902A7-FB13-B322-17A5-08660FCC9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4672" y="1812037"/>
            <a:ext cx="1286329" cy="1318078"/>
          </a:xfrm>
          <a:prstGeom prst="rect">
            <a:avLst/>
          </a:prstGeom>
        </p:spPr>
      </p:pic>
      <p:pic>
        <p:nvPicPr>
          <p:cNvPr id="11" name="Picture 10" descr="Download Free Footprints Transparent Image ICON favicon | FreePNGimg">
            <a:extLst>
              <a:ext uri="{FF2B5EF4-FFF2-40B4-BE49-F238E27FC236}">
                <a16:creationId xmlns:a16="http://schemas.microsoft.com/office/drawing/2014/main" id="{F7918D11-30EA-EC8D-8DE3-296AD8C6D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00000">
            <a:off x="2735194" y="4486621"/>
            <a:ext cx="2040164" cy="743528"/>
          </a:xfrm>
          <a:prstGeom prst="rect">
            <a:avLst/>
          </a:prstGeom>
        </p:spPr>
      </p:pic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5CCD7A9C-6BA2-0BEF-A3FD-FD93FFEE6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206419" y="4176663"/>
            <a:ext cx="961160" cy="98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1ABBB-09EF-F46B-6E74-0A98E0DD1651}"/>
              </a:ext>
            </a:extLst>
          </p:cNvPr>
          <p:cNvSpPr txBox="1"/>
          <p:nvPr/>
        </p:nvSpPr>
        <p:spPr>
          <a:xfrm>
            <a:off x="6550453" y="4213466"/>
            <a:ext cx="5389368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err="1">
                <a:latin typeface="Aptos SemiBold"/>
              </a:rPr>
              <a:t>Prever</a:t>
            </a:r>
            <a:r>
              <a:rPr lang="en-US" sz="3600">
                <a:latin typeface="Aptos SemiBold"/>
              </a:rPr>
              <a:t> a </a:t>
            </a:r>
            <a:r>
              <a:rPr lang="en-US" sz="3600" err="1">
                <a:latin typeface="Aptos SemiBold"/>
              </a:rPr>
              <a:t>próxima</a:t>
            </a:r>
            <a:r>
              <a:rPr lang="en-US" sz="3600">
                <a:latin typeface="Aptos SemiBold"/>
              </a:rPr>
              <a:t> </a:t>
            </a:r>
            <a:r>
              <a:rPr lang="en-US" sz="3600" err="1">
                <a:latin typeface="Aptos SemiBold"/>
              </a:rPr>
              <a:t>palavra</a:t>
            </a:r>
            <a:endParaRPr lang="en-US" sz="3600">
              <a:latin typeface="Aptos SemiBold"/>
            </a:endParaRPr>
          </a:p>
        </p:txBody>
      </p:sp>
      <p:pic>
        <p:nvPicPr>
          <p:cNvPr id="12" name="Picture 11" descr="pngimg.com/d/thief_PNG40.png">
            <a:extLst>
              <a:ext uri="{FF2B5EF4-FFF2-40B4-BE49-F238E27FC236}">
                <a16:creationId xmlns:a16="http://schemas.microsoft.com/office/drawing/2014/main" id="{AAA7326C-8A68-8BD5-5E03-07CE5BF3CD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009" y="1716370"/>
            <a:ext cx="1497981" cy="15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E8BE-7DAE-EEE5-8E3B-6EE0F4C5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3002-1B7E-E1BB-DC59-1BA408EE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7AFD-7D9B-B166-C4C9-95D3039EF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61" y="1429994"/>
            <a:ext cx="9053130" cy="132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ptos SemiBold"/>
              </a:rPr>
              <a:t>Prevendo</a:t>
            </a:r>
            <a:r>
              <a:rPr lang="en-US" sz="2400">
                <a:latin typeface="Aptos SemiBold"/>
              </a:rPr>
              <a:t> a </a:t>
            </a:r>
            <a:r>
              <a:rPr lang="en-US" sz="2400" err="1">
                <a:latin typeface="Aptos SemiBold"/>
              </a:rPr>
              <a:t>próxima</a:t>
            </a:r>
            <a:r>
              <a:rPr lang="en-US" sz="2400">
                <a:latin typeface="Aptos SemiBold"/>
              </a:rPr>
              <a:t> </a:t>
            </a:r>
            <a:r>
              <a:rPr lang="en-US" sz="2400" err="1">
                <a:latin typeface="Aptos SemiBold"/>
              </a:rPr>
              <a:t>palavra</a:t>
            </a:r>
            <a:r>
              <a:rPr lang="en-US" sz="2400">
                <a:latin typeface="Aptos SemiBold"/>
              </a:rPr>
              <a:t> (</a:t>
            </a:r>
            <a:r>
              <a:rPr lang="en-US" sz="2400" err="1">
                <a:latin typeface="Aptos SemiBold"/>
              </a:rPr>
              <a:t>ou</a:t>
            </a:r>
            <a:r>
              <a:rPr lang="en-US" sz="2400">
                <a:latin typeface="Aptos SemiBold"/>
              </a:rPr>
              <a:t> </a:t>
            </a:r>
            <a:r>
              <a:rPr lang="en-US" sz="2400" i="1">
                <a:latin typeface="Aptos SemiBold"/>
              </a:rPr>
              <a:t>token</a:t>
            </a:r>
            <a:r>
              <a:rPr lang="en-US" sz="2400">
                <a:latin typeface="Aptos SemiBold"/>
              </a:rPr>
              <a:t>)</a:t>
            </a:r>
          </a:p>
          <a:p>
            <a:endParaRPr lang="en-US" sz="1200"/>
          </a:p>
          <a:p>
            <a:r>
              <a:rPr lang="en-US" err="1"/>
              <a:t>Pergunta</a:t>
            </a:r>
            <a:r>
              <a:rPr lang="en-US"/>
              <a:t>: Qual o </a:t>
            </a:r>
            <a:r>
              <a:rPr lang="en-US" err="1"/>
              <a:t>movimento</a:t>
            </a:r>
            <a:r>
              <a:rPr lang="en-US"/>
              <a:t> do </a:t>
            </a:r>
            <a:r>
              <a:rPr lang="en-US" err="1"/>
              <a:t>nosso</a:t>
            </a:r>
            <a:r>
              <a:rPr lang="en-US"/>
              <a:t> </a:t>
            </a:r>
            <a:r>
              <a:rPr lang="en-US" err="1"/>
              <a:t>planeta</a:t>
            </a:r>
            <a:r>
              <a:rPr lang="en-US"/>
              <a:t> no cosmos?</a:t>
            </a:r>
          </a:p>
          <a:p>
            <a:endParaRPr lang="en-US" sz="2400">
              <a:solidFill>
                <a:srgbClr val="000000"/>
              </a:solidFill>
              <a:latin typeface="Aptos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87C52-355A-7CFC-CB24-49BDA62E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86587" y="5841193"/>
            <a:ext cx="1737420" cy="8733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4AD35D-AD85-ACDC-E905-4DC8D8F3E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B2F74-5ADB-E64D-9DC8-BE01B8518892}" type="slidenum">
              <a:rPr lang="en-US" smtClean="0"/>
              <a:t>9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B53060-2E7A-B36C-7D68-A6DC3E6E4BD8}"/>
              </a:ext>
            </a:extLst>
          </p:cNvPr>
          <p:cNvSpPr txBox="1"/>
          <p:nvPr/>
        </p:nvSpPr>
        <p:spPr>
          <a:xfrm>
            <a:off x="8993059" y="2842736"/>
            <a:ext cx="163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1C3076"/>
                </a:solidFill>
                <a:latin typeface="Aptos" panose="020B0004020202020204" pitchFamily="34" charset="0"/>
              </a:rPr>
              <a:t>Inferência</a:t>
            </a:r>
            <a:endParaRPr lang="en-US" sz="2000" b="1">
              <a:solidFill>
                <a:srgbClr val="1C3076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3A634-7407-A497-4F7A-E751E91513D8}"/>
              </a:ext>
            </a:extLst>
          </p:cNvPr>
          <p:cNvSpPr txBox="1"/>
          <p:nvPr/>
        </p:nvSpPr>
        <p:spPr>
          <a:xfrm>
            <a:off x="470958" y="2841625"/>
            <a:ext cx="7815791" cy="400110"/>
          </a:xfrm>
          <a:prstGeom prst="rect">
            <a:avLst/>
          </a:prstGeom>
          <a:noFill/>
          <a:ln w="12700">
            <a:solidFill>
              <a:srgbClr val="1C307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1C3076"/>
                </a:solidFill>
                <a:latin typeface="Aptos Light"/>
              </a:rPr>
              <a:t>Utilizador</a:t>
            </a:r>
            <a:r>
              <a:rPr lang="en-US" sz="2000">
                <a:solidFill>
                  <a:srgbClr val="1C3076"/>
                </a:solidFill>
                <a:latin typeface="Aptos Light"/>
              </a:rPr>
              <a:t>: Qual o </a:t>
            </a:r>
            <a:r>
              <a:rPr lang="en-US" sz="2000" err="1">
                <a:solidFill>
                  <a:srgbClr val="1C3076"/>
                </a:solidFill>
                <a:latin typeface="Aptos Light"/>
              </a:rPr>
              <a:t>movimento</a:t>
            </a:r>
            <a:r>
              <a:rPr lang="en-US" sz="2000">
                <a:solidFill>
                  <a:srgbClr val="1C3076"/>
                </a:solidFill>
                <a:latin typeface="Aptos Light"/>
              </a:rPr>
              <a:t> do </a:t>
            </a:r>
            <a:r>
              <a:rPr lang="en-US" sz="2000" err="1">
                <a:solidFill>
                  <a:srgbClr val="1C3076"/>
                </a:solidFill>
                <a:latin typeface="Aptos Light"/>
              </a:rPr>
              <a:t>nosso</a:t>
            </a:r>
            <a:r>
              <a:rPr lang="en-US" sz="2000">
                <a:solidFill>
                  <a:srgbClr val="1C3076"/>
                </a:solidFill>
                <a:latin typeface="Aptos Light"/>
              </a:rPr>
              <a:t> </a:t>
            </a:r>
            <a:r>
              <a:rPr lang="en-US" sz="2000" err="1">
                <a:solidFill>
                  <a:srgbClr val="1C3076"/>
                </a:solidFill>
                <a:latin typeface="Aptos Light"/>
              </a:rPr>
              <a:t>planeta</a:t>
            </a:r>
            <a:r>
              <a:rPr lang="en-US" sz="2000">
                <a:solidFill>
                  <a:srgbClr val="1C3076"/>
                </a:solidFill>
                <a:latin typeface="Aptos Light"/>
              </a:rPr>
              <a:t> no cosmos? </a:t>
            </a:r>
            <a:r>
              <a:rPr lang="en-US" sz="2000" err="1">
                <a:solidFill>
                  <a:srgbClr val="1C3076"/>
                </a:solidFill>
                <a:latin typeface="Aptos Light"/>
              </a:rPr>
              <a:t>Assistente</a:t>
            </a:r>
            <a:r>
              <a:rPr lang="en-US" sz="2000">
                <a:solidFill>
                  <a:srgbClr val="1C3076"/>
                </a:solidFill>
                <a:latin typeface="Aptos Light"/>
              </a:rPr>
              <a:t>:</a:t>
            </a:r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BD6A6F5-0BED-2817-A7CC-A924AD90A518}"/>
              </a:ext>
            </a:extLst>
          </p:cNvPr>
          <p:cNvGrpSpPr/>
          <p:nvPr/>
        </p:nvGrpSpPr>
        <p:grpSpPr>
          <a:xfrm>
            <a:off x="371340" y="4038854"/>
            <a:ext cx="1570847" cy="1525162"/>
            <a:chOff x="371340" y="4038854"/>
            <a:chExt cx="1570847" cy="15251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C1A03F-F83D-9E71-0A40-2B403F72B347}"/>
                </a:ext>
              </a:extLst>
            </p:cNvPr>
            <p:cNvSpPr txBox="1"/>
            <p:nvPr/>
          </p:nvSpPr>
          <p:spPr>
            <a:xfrm>
              <a:off x="376288" y="4042204"/>
              <a:ext cx="322327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E489A2-B0FF-1E10-FCAA-5A3D63090B77}"/>
                </a:ext>
              </a:extLst>
            </p:cNvPr>
            <p:cNvSpPr txBox="1"/>
            <p:nvPr/>
          </p:nvSpPr>
          <p:spPr>
            <a:xfrm>
              <a:off x="375315" y="4617504"/>
              <a:ext cx="323598" cy="379914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O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A28D8B-F9D0-524F-3452-1668615A0737}"/>
                </a:ext>
              </a:extLst>
            </p:cNvPr>
            <p:cNvSpPr txBox="1"/>
            <p:nvPr/>
          </p:nvSpPr>
          <p:spPr>
            <a:xfrm>
              <a:off x="371340" y="5192164"/>
              <a:ext cx="832947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Nosso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58491E-0C5E-BEC2-5409-C4E3C420EA35}"/>
                </a:ext>
              </a:extLst>
            </p:cNvPr>
            <p:cNvSpPr/>
            <p:nvPr/>
          </p:nvSpPr>
          <p:spPr>
            <a:xfrm>
              <a:off x="1311566" y="4038854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0.7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0.2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D914604-8E03-4656-D586-8169651B703F}"/>
              </a:ext>
            </a:extLst>
          </p:cNvPr>
          <p:cNvGrpSpPr/>
          <p:nvPr/>
        </p:nvGrpSpPr>
        <p:grpSpPr>
          <a:xfrm>
            <a:off x="2204354" y="4044146"/>
            <a:ext cx="1570847" cy="1525162"/>
            <a:chOff x="2204354" y="4044146"/>
            <a:chExt cx="1570847" cy="152516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86E478-9ECD-A8AE-9910-BF7C61E322A9}"/>
                </a:ext>
              </a:extLst>
            </p:cNvPr>
            <p:cNvSpPr txBox="1"/>
            <p:nvPr/>
          </p:nvSpPr>
          <p:spPr>
            <a:xfrm>
              <a:off x="2209302" y="4047496"/>
              <a:ext cx="745660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Lua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AE1F2-67A6-F2EB-3527-31494AA36C8B}"/>
                </a:ext>
              </a:extLst>
            </p:cNvPr>
            <p:cNvSpPr txBox="1"/>
            <p:nvPr/>
          </p:nvSpPr>
          <p:spPr>
            <a:xfrm>
              <a:off x="2208329" y="4617505"/>
              <a:ext cx="836889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Terra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7D94F3-45F8-8B12-A389-4A49C4711CCD}"/>
                </a:ext>
              </a:extLst>
            </p:cNvPr>
            <p:cNvSpPr txBox="1"/>
            <p:nvPr/>
          </p:nvSpPr>
          <p:spPr>
            <a:xfrm>
              <a:off x="2204354" y="5197456"/>
              <a:ext cx="832947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Força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B5D5C8-5269-BE24-CFB8-68FAA8E74167}"/>
                </a:ext>
              </a:extLst>
            </p:cNvPr>
            <p:cNvSpPr/>
            <p:nvPr/>
          </p:nvSpPr>
          <p:spPr>
            <a:xfrm>
              <a:off x="3144580" y="4044146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 b="1">
                  <a:solidFill>
                    <a:schemeClr val="tx1"/>
                  </a:solidFill>
                </a:rPr>
                <a:t>0.8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A0AEBE2-6283-B13E-944D-4394C71B4502}"/>
              </a:ext>
            </a:extLst>
          </p:cNvPr>
          <p:cNvGrpSpPr/>
          <p:nvPr/>
        </p:nvGrpSpPr>
        <p:grpSpPr>
          <a:xfrm>
            <a:off x="4018337" y="4037796"/>
            <a:ext cx="1570847" cy="1525162"/>
            <a:chOff x="4018337" y="4037796"/>
            <a:chExt cx="1570847" cy="152516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45AEA4-A546-9EF7-70ED-63E25C89C562}"/>
                </a:ext>
              </a:extLst>
            </p:cNvPr>
            <p:cNvSpPr txBox="1"/>
            <p:nvPr/>
          </p:nvSpPr>
          <p:spPr>
            <a:xfrm>
              <a:off x="4023285" y="4041146"/>
              <a:ext cx="745660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roda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64F76D-4E2A-2438-375B-8FB8EF32E89A}"/>
                </a:ext>
              </a:extLst>
            </p:cNvPr>
            <p:cNvSpPr txBox="1"/>
            <p:nvPr/>
          </p:nvSpPr>
          <p:spPr>
            <a:xfrm>
              <a:off x="4022312" y="4611155"/>
              <a:ext cx="645019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gira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0BFD31-0656-F31C-2371-2A8F9DF6DC5C}"/>
                </a:ext>
              </a:extLst>
            </p:cNvPr>
            <p:cNvSpPr txBox="1"/>
            <p:nvPr/>
          </p:nvSpPr>
          <p:spPr>
            <a:xfrm>
              <a:off x="4018337" y="5191106"/>
              <a:ext cx="832947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tem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7034085-DCD4-7F39-BAD9-EFB865059B0D}"/>
                </a:ext>
              </a:extLst>
            </p:cNvPr>
            <p:cNvSpPr/>
            <p:nvPr/>
          </p:nvSpPr>
          <p:spPr>
            <a:xfrm>
              <a:off x="4958563" y="4037796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0.3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 b="1">
                  <a:solidFill>
                    <a:schemeClr val="tx1"/>
                  </a:solidFill>
                </a:rPr>
                <a:t>0.6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F3764D-D1B0-8D78-84D3-F67B4658CD04}"/>
              </a:ext>
            </a:extLst>
          </p:cNvPr>
          <p:cNvGrpSpPr/>
          <p:nvPr/>
        </p:nvGrpSpPr>
        <p:grpSpPr>
          <a:xfrm>
            <a:off x="5674629" y="4043088"/>
            <a:ext cx="1362530" cy="1525162"/>
            <a:chOff x="5674629" y="4043088"/>
            <a:chExt cx="1362530" cy="15251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6BFB12-FCBD-4E34-72DA-3235D31EA1EB}"/>
                </a:ext>
              </a:extLst>
            </p:cNvPr>
            <p:cNvSpPr txBox="1"/>
            <p:nvPr/>
          </p:nvSpPr>
          <p:spPr>
            <a:xfrm>
              <a:off x="5679577" y="4046438"/>
              <a:ext cx="537344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ao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9A787B-9DF0-4F5F-8222-E0B84FC34169}"/>
                </a:ext>
              </a:extLst>
            </p:cNvPr>
            <p:cNvSpPr txBox="1"/>
            <p:nvPr/>
          </p:nvSpPr>
          <p:spPr>
            <a:xfrm>
              <a:off x="5678604" y="4616447"/>
              <a:ext cx="442184" cy="374814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ED8257-F181-BBAD-996C-AA4348D41EE9}"/>
                </a:ext>
              </a:extLst>
            </p:cNvPr>
            <p:cNvSpPr txBox="1"/>
            <p:nvPr/>
          </p:nvSpPr>
          <p:spPr>
            <a:xfrm>
              <a:off x="5674629" y="5196398"/>
              <a:ext cx="536919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em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9C390-F133-F066-75AD-314AF96A49D4}"/>
                </a:ext>
              </a:extLst>
            </p:cNvPr>
            <p:cNvSpPr/>
            <p:nvPr/>
          </p:nvSpPr>
          <p:spPr>
            <a:xfrm>
              <a:off x="6406538" y="4043088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0.3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 b="1">
                  <a:solidFill>
                    <a:schemeClr val="tx1"/>
                  </a:solidFill>
                </a:rPr>
                <a:t>0.6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05ED6A-721A-213D-1641-04641B1CBDD2}"/>
              </a:ext>
            </a:extLst>
          </p:cNvPr>
          <p:cNvGrpSpPr/>
          <p:nvPr/>
        </p:nvGrpSpPr>
        <p:grpSpPr>
          <a:xfrm>
            <a:off x="7385535" y="4050277"/>
            <a:ext cx="1570847" cy="1525162"/>
            <a:chOff x="7385535" y="4050277"/>
            <a:chExt cx="1570847" cy="152516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97E585-7B1A-B717-53C9-5ED9B00A62C3}"/>
                </a:ext>
              </a:extLst>
            </p:cNvPr>
            <p:cNvSpPr txBox="1"/>
            <p:nvPr/>
          </p:nvSpPr>
          <p:spPr>
            <a:xfrm>
              <a:off x="7390483" y="4053627"/>
              <a:ext cx="745660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torno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505E7B-89A2-330B-0BDB-623A303AFDC7}"/>
                </a:ext>
              </a:extLst>
            </p:cNvPr>
            <p:cNvSpPr txBox="1"/>
            <p:nvPr/>
          </p:nvSpPr>
          <p:spPr>
            <a:xfrm>
              <a:off x="7389510" y="4618154"/>
              <a:ext cx="601163" cy="374814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um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8D0341-F2ED-482F-4EC8-0314D4FA6634}"/>
                </a:ext>
              </a:extLst>
            </p:cNvPr>
            <p:cNvSpPr txBox="1"/>
            <p:nvPr/>
          </p:nvSpPr>
          <p:spPr>
            <a:xfrm>
              <a:off x="7385535" y="5199993"/>
              <a:ext cx="933588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estado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0ADEB6-D077-434D-10D6-EA9A05E1072D}"/>
                </a:ext>
              </a:extLst>
            </p:cNvPr>
            <p:cNvSpPr/>
            <p:nvPr/>
          </p:nvSpPr>
          <p:spPr>
            <a:xfrm>
              <a:off x="8325761" y="4050277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0.8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6BA454D-1E84-00A3-B8F4-6314B98E743E}"/>
              </a:ext>
            </a:extLst>
          </p:cNvPr>
          <p:cNvGrpSpPr/>
          <p:nvPr/>
        </p:nvGrpSpPr>
        <p:grpSpPr>
          <a:xfrm>
            <a:off x="9029586" y="4055128"/>
            <a:ext cx="1444761" cy="1525162"/>
            <a:chOff x="9029586" y="4055128"/>
            <a:chExt cx="1444761" cy="152516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FD1E37-AFEE-637D-44FA-CE004B72B15C}"/>
                </a:ext>
              </a:extLst>
            </p:cNvPr>
            <p:cNvSpPr txBox="1"/>
            <p:nvPr/>
          </p:nvSpPr>
          <p:spPr>
            <a:xfrm>
              <a:off x="9034534" y="4069442"/>
              <a:ext cx="614092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do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11832B-786B-22FE-7633-70EA8445B882}"/>
                </a:ext>
              </a:extLst>
            </p:cNvPr>
            <p:cNvSpPr txBox="1"/>
            <p:nvPr/>
          </p:nvSpPr>
          <p:spPr>
            <a:xfrm>
              <a:off x="9033561" y="4644933"/>
              <a:ext cx="507969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um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FA13AD-8CD2-1CC0-E078-85AEF846EB9B}"/>
                </a:ext>
              </a:extLst>
            </p:cNvPr>
            <p:cNvSpPr txBox="1"/>
            <p:nvPr/>
          </p:nvSpPr>
          <p:spPr>
            <a:xfrm>
              <a:off x="9029586" y="5210326"/>
              <a:ext cx="626596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ser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3D4DF2-6ED6-7744-0FC2-F4A7615A1E70}"/>
                </a:ext>
              </a:extLst>
            </p:cNvPr>
            <p:cNvSpPr/>
            <p:nvPr/>
          </p:nvSpPr>
          <p:spPr>
            <a:xfrm>
              <a:off x="9843726" y="4055128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0.8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4271F67-F1C1-B1EC-36EC-B60C30BB022A}"/>
              </a:ext>
            </a:extLst>
          </p:cNvPr>
          <p:cNvGrpSpPr/>
          <p:nvPr/>
        </p:nvGrpSpPr>
        <p:grpSpPr>
          <a:xfrm>
            <a:off x="10641288" y="4081907"/>
            <a:ext cx="1570847" cy="1525162"/>
            <a:chOff x="10641288" y="4081907"/>
            <a:chExt cx="1570847" cy="152516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155075-4A12-18CD-BAE5-B0DC92D2354C}"/>
                </a:ext>
              </a:extLst>
            </p:cNvPr>
            <p:cNvSpPr txBox="1"/>
            <p:nvPr/>
          </p:nvSpPr>
          <p:spPr>
            <a:xfrm>
              <a:off x="10646236" y="4085257"/>
              <a:ext cx="537344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lar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BE764E-AE35-4B56-24FD-13241B7855FC}"/>
                </a:ext>
              </a:extLst>
            </p:cNvPr>
            <p:cNvSpPr txBox="1"/>
            <p:nvPr/>
          </p:nvSpPr>
          <p:spPr>
            <a:xfrm>
              <a:off x="10645263" y="4649784"/>
              <a:ext cx="645019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err="1">
                  <a:solidFill>
                    <a:srgbClr val="27B0B0"/>
                  </a:solidFill>
                  <a:latin typeface="Aptos Light"/>
                </a:rPr>
                <a:t>eixo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746E41-A92D-C7D4-3A0A-0D073580293E}"/>
                </a:ext>
              </a:extLst>
            </p:cNvPr>
            <p:cNvSpPr txBox="1"/>
            <p:nvPr/>
          </p:nvSpPr>
          <p:spPr>
            <a:xfrm>
              <a:off x="10641288" y="5220659"/>
              <a:ext cx="527919" cy="369332"/>
            </a:xfrm>
            <a:prstGeom prst="rect">
              <a:avLst/>
            </a:prstGeom>
            <a:noFill/>
            <a:ln>
              <a:solidFill>
                <a:srgbClr val="27B0B0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solidFill>
                    <a:srgbClr val="27B0B0"/>
                  </a:solidFill>
                  <a:latin typeface="Aptos Light"/>
                </a:rPr>
                <a:t>Sol</a:t>
              </a:r>
              <a:endParaRPr lang="en-US" err="1">
                <a:solidFill>
                  <a:srgbClr val="27B0B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A424D03-5D31-5D9D-1844-8AB9671E65F0}"/>
                </a:ext>
              </a:extLst>
            </p:cNvPr>
            <p:cNvSpPr/>
            <p:nvPr/>
          </p:nvSpPr>
          <p:spPr>
            <a:xfrm>
              <a:off x="11581514" y="4081907"/>
              <a:ext cx="630621" cy="1525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0.1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0.2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 b="1">
                  <a:solidFill>
                    <a:schemeClr val="tx1"/>
                  </a:solidFill>
                </a:rPr>
                <a:t>0.7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A265ECC-BC05-3461-72C7-BEC6CF800285}"/>
              </a:ext>
            </a:extLst>
          </p:cNvPr>
          <p:cNvSpPr txBox="1"/>
          <p:nvPr/>
        </p:nvSpPr>
        <p:spPr>
          <a:xfrm>
            <a:off x="469482" y="3351470"/>
            <a:ext cx="322327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1C3076"/>
                </a:solidFill>
                <a:latin typeface="Aptos Light"/>
              </a:rPr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6D9735-02EC-B2E6-124D-7F3861F171F0}"/>
              </a:ext>
            </a:extLst>
          </p:cNvPr>
          <p:cNvSpPr txBox="1"/>
          <p:nvPr/>
        </p:nvSpPr>
        <p:spPr>
          <a:xfrm>
            <a:off x="976099" y="3351159"/>
            <a:ext cx="836889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1C3076"/>
                </a:solidFill>
                <a:latin typeface="Aptos Light"/>
              </a:rPr>
              <a:t>Terra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C0F31F-97C9-46DF-65DF-29A6DDC2F84C}"/>
              </a:ext>
            </a:extLst>
          </p:cNvPr>
          <p:cNvSpPr txBox="1"/>
          <p:nvPr/>
        </p:nvSpPr>
        <p:spPr>
          <a:xfrm>
            <a:off x="1998026" y="3350291"/>
            <a:ext cx="606645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rgbClr val="1C3076"/>
                </a:solidFill>
                <a:latin typeface="Aptos Light"/>
              </a:rPr>
              <a:t>gira</a:t>
            </a:r>
            <a:endParaRPr lang="en-US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452C33-00E3-6663-3006-1537013DC2F1}"/>
              </a:ext>
            </a:extLst>
          </p:cNvPr>
          <p:cNvSpPr txBox="1"/>
          <p:nvPr/>
        </p:nvSpPr>
        <p:spPr>
          <a:xfrm>
            <a:off x="2789709" y="3354441"/>
            <a:ext cx="520473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rgbClr val="1C3076"/>
                </a:solidFill>
                <a:latin typeface="Aptos Light"/>
              </a:rPr>
              <a:t>em</a:t>
            </a:r>
            <a:endParaRPr lang="en-US">
              <a:solidFill>
                <a:srgbClr val="1C3076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236139-52DA-E5BC-0F78-657E44FAF67D}"/>
              </a:ext>
            </a:extLst>
          </p:cNvPr>
          <p:cNvSpPr txBox="1"/>
          <p:nvPr/>
        </p:nvSpPr>
        <p:spPr>
          <a:xfrm>
            <a:off x="3499161" y="3346447"/>
            <a:ext cx="745660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err="1">
                <a:solidFill>
                  <a:srgbClr val="1C3076"/>
                </a:solidFill>
                <a:latin typeface="Aptos Light"/>
              </a:rPr>
              <a:t>torno</a:t>
            </a:r>
            <a:endParaRPr lang="en-US">
              <a:solidFill>
                <a:srgbClr val="1C3076"/>
              </a:solidFill>
              <a:latin typeface="Aptos Ligh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77DE11-6A0D-F0AC-877E-B7FA785C77DD}"/>
              </a:ext>
            </a:extLst>
          </p:cNvPr>
          <p:cNvSpPr txBox="1"/>
          <p:nvPr/>
        </p:nvSpPr>
        <p:spPr>
          <a:xfrm>
            <a:off x="4433375" y="3345816"/>
            <a:ext cx="438668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1C3076"/>
                </a:solidFill>
                <a:latin typeface="Aptos Light"/>
              </a:rPr>
              <a:t>do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7CB44F-0873-B66C-166E-34FA1569B218}"/>
              </a:ext>
            </a:extLst>
          </p:cNvPr>
          <p:cNvSpPr txBox="1"/>
          <p:nvPr/>
        </p:nvSpPr>
        <p:spPr>
          <a:xfrm>
            <a:off x="5060597" y="3345810"/>
            <a:ext cx="527919" cy="369332"/>
          </a:xfrm>
          <a:prstGeom prst="rect">
            <a:avLst/>
          </a:prstGeom>
          <a:noFill/>
          <a:ln>
            <a:solidFill>
              <a:srgbClr val="1C307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1C3076"/>
                </a:solidFill>
                <a:latin typeface="Aptos Light"/>
              </a:rPr>
              <a:t>Sol</a:t>
            </a:r>
            <a:endParaRPr lang="en-US">
              <a:solidFill>
                <a:srgbClr val="1C3076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BE97F5-F7DF-29E0-04F1-A26580183070}"/>
              </a:ext>
            </a:extLst>
          </p:cNvPr>
          <p:cNvSpPr/>
          <p:nvPr/>
        </p:nvSpPr>
        <p:spPr>
          <a:xfrm>
            <a:off x="1940634" y="3875784"/>
            <a:ext cx="1781654" cy="1798100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A416CAF-9FDB-8094-ADA2-F8A8B3E65F4E}"/>
              </a:ext>
            </a:extLst>
          </p:cNvPr>
          <p:cNvSpPr/>
          <p:nvPr/>
        </p:nvSpPr>
        <p:spPr>
          <a:xfrm>
            <a:off x="263137" y="3903194"/>
            <a:ext cx="1781654" cy="1798100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B41A97A-A909-B3AF-8906-E775B6ABAE9C}"/>
              </a:ext>
            </a:extLst>
          </p:cNvPr>
          <p:cNvSpPr/>
          <p:nvPr/>
        </p:nvSpPr>
        <p:spPr>
          <a:xfrm>
            <a:off x="3870302" y="3903193"/>
            <a:ext cx="1693942" cy="1798100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6CD1E3-C280-AC41-813C-10D2658844A6}"/>
              </a:ext>
            </a:extLst>
          </p:cNvPr>
          <p:cNvSpPr/>
          <p:nvPr/>
        </p:nvSpPr>
        <p:spPr>
          <a:xfrm>
            <a:off x="5564244" y="3919639"/>
            <a:ext cx="1589784" cy="1798100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91F1CCB-E76E-2C0B-BADD-724EB83EC867}"/>
              </a:ext>
            </a:extLst>
          </p:cNvPr>
          <p:cNvSpPr/>
          <p:nvPr/>
        </p:nvSpPr>
        <p:spPr>
          <a:xfrm>
            <a:off x="7291078" y="3903192"/>
            <a:ext cx="1584302" cy="1798100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8D03584-6B60-400C-EDFC-D34ED14B123E}"/>
              </a:ext>
            </a:extLst>
          </p:cNvPr>
          <p:cNvSpPr/>
          <p:nvPr/>
        </p:nvSpPr>
        <p:spPr>
          <a:xfrm>
            <a:off x="8990503" y="3919639"/>
            <a:ext cx="1529482" cy="1672014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5A01641-17F0-6105-85F3-0D69B355B506}"/>
              </a:ext>
            </a:extLst>
          </p:cNvPr>
          <p:cNvSpPr/>
          <p:nvPr/>
        </p:nvSpPr>
        <p:spPr>
          <a:xfrm>
            <a:off x="10591251" y="3903192"/>
            <a:ext cx="1622676" cy="1754244"/>
          </a:xfrm>
          <a:prstGeom prst="rect">
            <a:avLst/>
          </a:prstGeom>
          <a:solidFill>
            <a:srgbClr val="F2F2F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6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61</Slides>
  <Notes>17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Diseño personalizado</vt:lpstr>
      <vt:lpstr>“Construindo soluções com LLMs” </vt:lpstr>
      <vt:lpstr>Agenda   </vt:lpstr>
      <vt:lpstr>Equipa de suporte técnico</vt:lpstr>
      <vt:lpstr>Agenda   </vt:lpstr>
      <vt:lpstr>Introdução</vt:lpstr>
      <vt:lpstr>Introdução</vt:lpstr>
      <vt:lpstr>Introdução</vt:lpstr>
      <vt:lpstr>Introdução</vt:lpstr>
      <vt:lpstr>Introdução</vt:lpstr>
      <vt:lpstr>Pré-treino, Fine-tuning e Inferência</vt:lpstr>
      <vt:lpstr>Exemplos de Utilização</vt:lpstr>
      <vt:lpstr>Exemplos de Utilização</vt:lpstr>
      <vt:lpstr>Exemplos de Utilização</vt:lpstr>
      <vt:lpstr>LLMs</vt:lpstr>
      <vt:lpstr>Agenda   </vt:lpstr>
      <vt:lpstr>Infraestrutura Computacional: Principais Desafios</vt:lpstr>
      <vt:lpstr>Infraestrutura Computacional: Principais Desafios</vt:lpstr>
      <vt:lpstr>Infraestrutura Computacional: Principais Desafios</vt:lpstr>
      <vt:lpstr>Infraestrutura Computacional: Tamanho dos modelos</vt:lpstr>
      <vt:lpstr>Infraestrutura Computacional: Principais Desafios</vt:lpstr>
      <vt:lpstr>Infraestrutura Computacional: Principais Desafios</vt:lpstr>
      <vt:lpstr>Infraestrutura Computacional: Mare Nostrum 5</vt:lpstr>
      <vt:lpstr>MareNostrum 5, with AI upgrade</vt:lpstr>
      <vt:lpstr>PowerPoint Presentation</vt:lpstr>
      <vt:lpstr>Infraestrutura Computacional: Mare Nostrum 5</vt:lpstr>
      <vt:lpstr>Como se utiliza uma máquina destas (ao dia de hoje)? </vt:lpstr>
      <vt:lpstr>Como se utiliza uma máquina destas? </vt:lpstr>
      <vt:lpstr>Hands-on com supercomputador português</vt:lpstr>
      <vt:lpstr>Deucalion em números</vt:lpstr>
      <vt:lpstr>Para o futuro</vt:lpstr>
      <vt:lpstr>Demonstração Hands-On </vt:lpstr>
      <vt:lpstr>Wi-Fi</vt:lpstr>
      <vt:lpstr>Solução</vt:lpstr>
      <vt:lpstr>Solução</vt:lpstr>
      <vt:lpstr>Solução</vt:lpstr>
      <vt:lpstr>Solução</vt:lpstr>
      <vt:lpstr>Checkpoints</vt:lpstr>
      <vt:lpstr>Links Úteis</vt:lpstr>
      <vt:lpstr>1. Abrir shell no Open OnDemand</vt:lpstr>
      <vt:lpstr>1. Abrir shell no Open OnDemand</vt:lpstr>
      <vt:lpstr>1. Abrir shell no Open OnDemand</vt:lpstr>
      <vt:lpstr>1. Abrir shell no Open OnDemand</vt:lpstr>
      <vt:lpstr>1. Abrir shell no Open OnDemand</vt:lpstr>
      <vt:lpstr>Checkpoints</vt:lpstr>
      <vt:lpstr>2. Copiar repositório e correr job</vt:lpstr>
      <vt:lpstr>2. Copiar repositório e correr job</vt:lpstr>
      <vt:lpstr>2. Copiar repositório e correr job</vt:lpstr>
      <vt:lpstr>2. Copiar repositório e correr job</vt:lpstr>
      <vt:lpstr>2. Copiar repositório e correr job</vt:lpstr>
      <vt:lpstr>Checkpoints</vt:lpstr>
      <vt:lpstr>3.1. Experimentar chat com modelo base</vt:lpstr>
      <vt:lpstr>3.1. Experimentar chat com modelo base</vt:lpstr>
      <vt:lpstr>Checkpoints</vt:lpstr>
      <vt:lpstr>3.2. Correr o Fine Tuning do modelo</vt:lpstr>
      <vt:lpstr>3.2. Correr o Fine Tuning do modelo</vt:lpstr>
      <vt:lpstr>Checkpoints</vt:lpstr>
      <vt:lpstr>3.3. Experimentar chat com modelo ajustado</vt:lpstr>
      <vt:lpstr>3.3. Experimentar chat com modelo ajustado</vt:lpstr>
      <vt:lpstr>Checkpoints</vt:lpstr>
      <vt:lpstr>Chatbot Deucalion</vt:lpstr>
      <vt:lpstr>Obrigado!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Gemma Ribas</dc:creator>
  <cp:keywords/>
  <dc:description/>
  <cp:revision>2</cp:revision>
  <dcterms:created xsi:type="dcterms:W3CDTF">2019-06-06T09:57:11Z</dcterms:created>
  <dcterms:modified xsi:type="dcterms:W3CDTF">2026-01-30T13:37:12Z</dcterms:modified>
  <cp:category/>
  <dc:identifier/>
  <cp:contentStatus/>
  <dc:language/>
</cp:coreProperties>
</file>