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B9C0AD-9078-3715-0440-68C90098A11E}">
  <a:tblStyle styleId="{7FB9C0AD-9078-3715-0440-68C90098A11E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0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15.jpg"/><Relationship Id="rId9" Type="http://schemas.openxmlformats.org/officeDocument/2006/relationships/image" Target="../media/image10.png"/><Relationship Id="rId1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ver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5547946" y="1714293"/>
            <a:ext cx="6118535" cy="23515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Aptos"/>
              </a:defRPr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553017" y="4287396"/>
            <a:ext cx="3165231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pto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Name</a:t>
            </a:r>
          </a:p>
          <a:p>
            <a:pPr>
              <a:defRPr/>
            </a:pPr>
            <a:r>
              <a:rPr lang="es-ES"/>
              <a:t>Position</a:t>
            </a:r>
            <a:endParaRPr/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es-ES"/>
              <a:t>day/month/year</a:t>
            </a:r>
          </a:p>
        </p:txBody>
      </p:sp>
      <p:pic>
        <p:nvPicPr>
          <p:cNvPr id="3" name="Imagen 2" descr="Imagen que contiene Patrón de fondo&#10;&#10;El contenido generado por IA puede ser incorrecto.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794066" y="-996175"/>
            <a:ext cx="1397934" cy="746653"/>
          </a:xfrm>
          <a:prstGeom prst="rect">
            <a:avLst/>
          </a:prstGeom>
        </p:spPr>
      </p:pic>
      <p:pic>
        <p:nvPicPr>
          <p:cNvPr id="11" name="Imagen 10" descr="Icono&#10;&#10;El contenido generado por IA puede ser incorrecto.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96799" y="29878"/>
            <a:ext cx="1557945" cy="1557945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32571" y="183800"/>
            <a:ext cx="2962322" cy="12501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5547946" y="6331346"/>
            <a:ext cx="990404" cy="313369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7"/>
          <a:srcRect t="21529" b="21528"/>
          <a:stretch/>
        </p:blipFill>
        <p:spPr bwMode="auto">
          <a:xfrm>
            <a:off x="6559912" y="6236231"/>
            <a:ext cx="1412470" cy="452408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 bwMode="auto">
          <a:xfrm>
            <a:off x="5422060" y="5878526"/>
            <a:ext cx="2272032" cy="231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600">
                <a:latin typeface="Aptos"/>
              </a:rPr>
              <a:t>BSC AI Factory Partners</a:t>
            </a:r>
          </a:p>
        </p:txBody>
      </p:sp>
      <p:pic>
        <p:nvPicPr>
          <p:cNvPr id="13" name="Imagen 12" descr="Logotipo&#10;&#10;El contenido generado por IA puede ser incorrecto.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021014" y="6181204"/>
            <a:ext cx="347633" cy="463511"/>
          </a:xfrm>
          <a:prstGeom prst="rect">
            <a:avLst/>
          </a:prstGeom>
        </p:spPr>
      </p:pic>
      <p:pic>
        <p:nvPicPr>
          <p:cNvPr id="14" name="Imagen 13" descr="Imagen que contiene dibujo, cerca, luz&#10;&#10;El contenido generado por IA puede ser incorrecto.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8607214" y="6261825"/>
            <a:ext cx="550286" cy="367550"/>
          </a:xfrm>
          <a:prstGeom prst="rect">
            <a:avLst/>
          </a:prstGeom>
        </p:spPr>
      </p:pic>
      <p:sp>
        <p:nvSpPr>
          <p:cNvPr id="15" name="CuadroTexto 14"/>
          <p:cNvSpPr txBox="1"/>
          <p:nvPr userDrawn="1"/>
        </p:nvSpPr>
        <p:spPr bwMode="auto">
          <a:xfrm>
            <a:off x="9455871" y="5885936"/>
            <a:ext cx="1677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>
              <a:defRPr/>
            </a:pPr>
            <a:r>
              <a:rPr lang="es-ES" sz="1600">
                <a:solidFill>
                  <a:schemeClr val="tx1"/>
                </a:solidFill>
                <a:latin typeface="Aptos"/>
                <a:ea typeface="Arial"/>
                <a:cs typeface="Arial"/>
              </a:rPr>
              <a:t>Affiliated entities</a:t>
            </a:r>
          </a:p>
        </p:txBody>
      </p:sp>
      <p:cxnSp>
        <p:nvCxnSpPr>
          <p:cNvPr id="16" name="Conector recto 15"/>
          <p:cNvCxnSpPr>
            <a:cxnSpLocks/>
          </p:cNvCxnSpPr>
          <p:nvPr userDrawn="1"/>
        </p:nvCxnSpPr>
        <p:spPr bwMode="auto">
          <a:xfrm flipV="1">
            <a:off x="9382969" y="5916317"/>
            <a:ext cx="0" cy="72839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Texto&#10;&#10;El contenido generado por IA puede ser incorrecto.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11204153" y="6076817"/>
            <a:ext cx="890255" cy="890255"/>
          </a:xfrm>
          <a:prstGeom prst="rect">
            <a:avLst/>
          </a:prstGeom>
        </p:spPr>
      </p:pic>
      <p:pic>
        <p:nvPicPr>
          <p:cNvPr id="18" name="Imagen 17" descr="Texto&#10;&#10;El contenido generado por IA puede ser incorrecto.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9541374" y="6259121"/>
            <a:ext cx="1524250" cy="4578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chang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501805" y="511019"/>
            <a:ext cx="6924907" cy="1563108"/>
          </a:xfrm>
        </p:spPr>
        <p:txBody>
          <a:bodyPr/>
          <a:lstStyle>
            <a:lvl1pPr algn="l">
              <a:defRPr>
                <a:latin typeface="Aptos"/>
              </a:defRPr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19669" y="5849196"/>
            <a:ext cx="2149270" cy="874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eño personaliza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0" y="388434"/>
            <a:ext cx="10905977" cy="787351"/>
          </a:xfrm>
          <a:prstGeom prst="rect">
            <a:avLst/>
          </a:prstGeom>
          <a:solidFill>
            <a:srgbClr val="1C307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 userDrawn="1"/>
        </p:nvSpPr>
        <p:spPr bwMode="auto">
          <a:xfrm>
            <a:off x="11014531" y="388433"/>
            <a:ext cx="1177467" cy="78735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1429593" y="542427"/>
            <a:ext cx="9332814" cy="8009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ptos"/>
              </a:defRPr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" name="Rectángulo 5"/>
          <p:cNvSpPr/>
          <p:nvPr userDrawn="1"/>
        </p:nvSpPr>
        <p:spPr bwMode="auto">
          <a:xfrm>
            <a:off x="1" y="1297408"/>
            <a:ext cx="12192000" cy="4483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 bwMode="auto">
          <a:xfrm>
            <a:off x="1261439" y="1504335"/>
            <a:ext cx="9669122" cy="3731212"/>
          </a:xfrm>
        </p:spPr>
        <p:txBody>
          <a:bodyPr/>
          <a:lstStyle>
            <a:lvl1pPr marL="0" indent="0">
              <a:buNone/>
              <a:defRPr sz="2000" b="0" i="0">
                <a:latin typeface="Aptos Light"/>
              </a:defRPr>
            </a:lvl1pPr>
            <a:lvl2pPr marL="457200" indent="0">
              <a:buNone/>
              <a:defRPr sz="1800" b="0" i="0">
                <a:latin typeface="Aptos Light"/>
              </a:defRPr>
            </a:lvl2pPr>
            <a:lvl3pPr marL="914400" indent="0">
              <a:buNone/>
              <a:defRPr sz="1600" b="0" i="0">
                <a:latin typeface="Aptos Light"/>
              </a:defRPr>
            </a:lvl3pPr>
            <a:lvl4pPr marL="1371600" indent="0">
              <a:buNone/>
              <a:defRPr sz="1600" b="0" i="0">
                <a:latin typeface="Aptos Light"/>
              </a:defRPr>
            </a:lvl4pPr>
            <a:lvl5pPr marL="1828800" indent="0">
              <a:buNone/>
              <a:defRPr sz="1600" b="0" i="0">
                <a:latin typeface="Aptos Light"/>
              </a:defRPr>
            </a:lvl5pPr>
          </a:lstStyle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ack cover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036732" y="1484754"/>
            <a:ext cx="6118535" cy="17944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0" b="0" i="0">
                <a:solidFill>
                  <a:srgbClr val="173A74"/>
                </a:solidFill>
                <a:latin typeface="Aptos Light"/>
              </a:defRPr>
            </a:lvl1pPr>
          </a:lstStyle>
          <a:p>
            <a:pPr>
              <a:defRPr/>
            </a:pPr>
            <a:r>
              <a:rPr lang="es-ES"/>
              <a:t>Thank you!</a:t>
            </a:r>
            <a:endParaRPr lang="en-US"/>
          </a:p>
        </p:txBody>
      </p:sp>
      <p:pic>
        <p:nvPicPr>
          <p:cNvPr id="6" name="Imagen 5" descr="Icono&#10;&#10;El contenido generado por IA puede ser incorrecto.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96799" y="29878"/>
            <a:ext cx="1557945" cy="1557945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13385" y="3548351"/>
            <a:ext cx="3165231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173A74"/>
                </a:solidFill>
                <a:latin typeface="Apto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Name</a:t>
            </a:r>
          </a:p>
          <a:p>
            <a:pPr>
              <a:defRPr/>
            </a:pPr>
            <a:r>
              <a:rPr lang="es-ES"/>
              <a:t>Position</a:t>
            </a:r>
            <a:endParaRPr/>
          </a:p>
        </p:txBody>
      </p:sp>
      <p:sp>
        <p:nvSpPr>
          <p:cNvPr id="16" name="Subtítulo 1"/>
          <p:cNvSpPr txBox="1"/>
          <p:nvPr userDrawn="1"/>
        </p:nvSpPr>
        <p:spPr bwMode="auto">
          <a:xfrm>
            <a:off x="221786" y="6245288"/>
            <a:ext cx="4956703" cy="566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pto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pto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pto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pto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pto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GB" sz="1800">
                <a:solidFill>
                  <a:srgbClr val="173A74"/>
                </a:solidFill>
                <a:latin typeface="Aptos"/>
                <a:ea typeface="Calibri"/>
                <a:cs typeface="Times New Roman"/>
              </a:rPr>
              <a:t>This project has received funding from the European High-Performance Computing Joint Undertaking (JU) under grant agreement No 101234399 and Spain, Portugal, Romania and Türkiye. The JU receives support from the European Union’s Horizon Europe Programme. </a:t>
            </a:r>
            <a:endParaRPr lang="es-ES" sz="1800">
              <a:solidFill>
                <a:srgbClr val="173A74"/>
              </a:solidFill>
              <a:latin typeface="Aptos"/>
              <a:ea typeface="Calibri"/>
              <a:cs typeface="Times New Roman"/>
            </a:endParaRPr>
          </a:p>
        </p:txBody>
      </p:sp>
      <p:pic>
        <p:nvPicPr>
          <p:cNvPr id="21" name="Imagen 20" descr="Imagen que contiene Escala de tiempo&#10;&#10;El contenido generado por IA puede ser incorrecto.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21787" y="5769456"/>
            <a:ext cx="1478682" cy="3537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547946" y="6331346"/>
            <a:ext cx="990404" cy="31336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 userDrawn="1"/>
        </p:nvPicPr>
        <p:blipFill>
          <a:blip r:embed="rId6"/>
          <a:srcRect t="21529" b="21528"/>
          <a:stretch/>
        </p:blipFill>
        <p:spPr bwMode="auto">
          <a:xfrm>
            <a:off x="6559912" y="6236231"/>
            <a:ext cx="1412470" cy="452408"/>
          </a:xfrm>
          <a:prstGeom prst="rect">
            <a:avLst/>
          </a:prstGeom>
        </p:spPr>
      </p:pic>
      <p:sp>
        <p:nvSpPr>
          <p:cNvPr id="25" name="CuadroTexto 24"/>
          <p:cNvSpPr txBox="1"/>
          <p:nvPr userDrawn="1"/>
        </p:nvSpPr>
        <p:spPr bwMode="auto">
          <a:xfrm>
            <a:off x="5422060" y="5878526"/>
            <a:ext cx="2272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>
              <a:defRPr/>
            </a:pPr>
            <a:r>
              <a:rPr lang="es-ES" sz="1600">
                <a:solidFill>
                  <a:srgbClr val="004890"/>
                </a:solidFill>
                <a:latin typeface="Aptos"/>
                <a:ea typeface="Arial"/>
                <a:cs typeface="Arial"/>
              </a:rPr>
              <a:t>BSC AI Factory Partners</a:t>
            </a:r>
          </a:p>
        </p:txBody>
      </p:sp>
      <p:pic>
        <p:nvPicPr>
          <p:cNvPr id="26" name="Imagen 25" descr="Logotipo&#10;&#10;El contenido generado por IA puede ser incorrecto.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8021014" y="6181204"/>
            <a:ext cx="347633" cy="463511"/>
          </a:xfrm>
          <a:prstGeom prst="rect">
            <a:avLst/>
          </a:prstGeom>
        </p:spPr>
      </p:pic>
      <p:pic>
        <p:nvPicPr>
          <p:cNvPr id="27" name="Imagen 26" descr="Imagen que contiene dibujo, cerca, luz&#10;&#10;El contenido generado por IA puede ser incorrecto.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607214" y="6261825"/>
            <a:ext cx="550286" cy="367550"/>
          </a:xfrm>
          <a:prstGeom prst="rect">
            <a:avLst/>
          </a:prstGeom>
        </p:spPr>
      </p:pic>
      <p:sp>
        <p:nvSpPr>
          <p:cNvPr id="28" name="CuadroTexto 27"/>
          <p:cNvSpPr txBox="1"/>
          <p:nvPr userDrawn="1"/>
        </p:nvSpPr>
        <p:spPr bwMode="auto">
          <a:xfrm>
            <a:off x="9455871" y="5885936"/>
            <a:ext cx="1677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>
              <a:defRPr/>
            </a:pPr>
            <a:r>
              <a:rPr lang="es-ES" sz="1600">
                <a:solidFill>
                  <a:srgbClr val="004890"/>
                </a:solidFill>
                <a:latin typeface="Aptos"/>
                <a:ea typeface="Arial"/>
                <a:cs typeface="Arial"/>
              </a:rPr>
              <a:t>Affiliated entities</a:t>
            </a:r>
          </a:p>
        </p:txBody>
      </p:sp>
      <p:cxnSp>
        <p:nvCxnSpPr>
          <p:cNvPr id="29" name="Conector recto 28"/>
          <p:cNvCxnSpPr>
            <a:cxnSpLocks/>
          </p:cNvCxnSpPr>
          <p:nvPr userDrawn="1"/>
        </p:nvCxnSpPr>
        <p:spPr bwMode="auto">
          <a:xfrm flipV="1">
            <a:off x="9382969" y="5916317"/>
            <a:ext cx="0" cy="72839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 descr="Texto&#10;&#10;El contenido generado por IA puede ser incorrecto.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1204153" y="6076817"/>
            <a:ext cx="890255" cy="890255"/>
          </a:xfrm>
          <a:prstGeom prst="rect">
            <a:avLst/>
          </a:prstGeom>
        </p:spPr>
      </p:pic>
      <p:pic>
        <p:nvPicPr>
          <p:cNvPr id="31" name="Imagen 30" descr="Texto&#10;&#10;El contenido generado por IA puede ser incorrecto.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9541374" y="6259121"/>
            <a:ext cx="1524250" cy="457814"/>
          </a:xfrm>
          <a:prstGeom prst="rect">
            <a:avLst/>
          </a:prstGeom>
        </p:spPr>
      </p:pic>
      <p:pic>
        <p:nvPicPr>
          <p:cNvPr id="32" name="Imagen 31" descr="Logotipo&#10;&#10;El contenido generado por IA puede ser incorrecto.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219308" y="183800"/>
            <a:ext cx="2962322" cy="1250100"/>
          </a:xfrm>
          <a:prstGeom prst="rect">
            <a:avLst/>
          </a:prstGeom>
        </p:spPr>
      </p:pic>
      <p:pic>
        <p:nvPicPr>
          <p:cNvPr id="34" name="Imagen 33" descr="Imagen de la pantalla de un celular con texto e imagen&#10;&#10;El contenido generado por IA puede ser incorrecto.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19308" y="5205324"/>
            <a:ext cx="2046715" cy="45574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3371861" y="5215540"/>
            <a:ext cx="1537727" cy="41580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05655" y="5817801"/>
            <a:ext cx="1280869" cy="327742"/>
          </a:xfrm>
          <a:prstGeom prst="rect">
            <a:avLst/>
          </a:prstGeom>
        </p:spPr>
      </p:pic>
      <p:pic>
        <p:nvPicPr>
          <p:cNvPr id="38" name="Imagen 37" descr="Texto&#10;&#10;El contenido generado por IA puede ser incorrecto.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3462248" y="5547988"/>
            <a:ext cx="1537727" cy="8649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6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3656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Editar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>
        <a:lnSpc>
          <a:spcPct val="90000"/>
        </a:lnSpc>
        <a:spcBef>
          <a:spcPts val="0"/>
        </a:spcBef>
        <a:buNone/>
        <a:defRPr sz="3200" b="1">
          <a:solidFill>
            <a:srgbClr val="124484"/>
          </a:solidFill>
          <a:latin typeface="Aptos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Aptos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ptos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ptos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ptos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ptos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ítulo 3"/>
          <p:cNvSpPr>
            <a:spLocks noGrp="1"/>
          </p:cNvSpPr>
          <p:nvPr>
            <p:ph type="ctrTitle"/>
          </p:nvPr>
        </p:nvSpPr>
        <p:spPr bwMode="auto">
          <a:xfrm>
            <a:off x="5547811" y="2564904"/>
            <a:ext cx="6118535" cy="2351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General Assembly 2026</a:t>
            </a:r>
            <a:br>
              <a:rPr lang="en-GB" sz="3200" dirty="0"/>
            </a:br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Face-to-face annual meeting</a:t>
            </a:r>
            <a:br>
              <a:rPr lang="en-GB" sz="3600" b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2400" b="0" dirty="0">
                <a:solidFill>
                  <a:schemeClr val="bg2">
                    <a:lumMod val="50000"/>
                  </a:schemeClr>
                </a:solidFill>
                <a:latin typeface="Aptos"/>
              </a:rPr>
              <a:t>Lisbon, Portugal</a:t>
            </a:r>
            <a:br>
              <a:rPr lang="es-ES" sz="3600" b="1" i="0" u="none" strike="noStrike" cap="none" dirty="0">
                <a:solidFill>
                  <a:schemeClr val="lt1"/>
                </a:solidFill>
                <a:latin typeface="Aptos"/>
                <a:ea typeface="Josefin Sans"/>
                <a:cs typeface="Josefin Sans"/>
              </a:rPr>
            </a:br>
            <a:endParaRPr lang="en-GB" sz="3600" i="1" dirty="0">
              <a:highlight>
                <a:srgbClr val="FFFF00"/>
              </a:highlight>
              <a:latin typeface="Aptos"/>
            </a:endParaRPr>
          </a:p>
        </p:txBody>
      </p:sp>
      <p:sp>
        <p:nvSpPr>
          <p:cNvPr id="15" name="Subtítulo 4"/>
          <p:cNvSpPr>
            <a:spLocks noGrp="1"/>
          </p:cNvSpPr>
          <p:nvPr>
            <p:ph type="subTitle" idx="1"/>
          </p:nvPr>
        </p:nvSpPr>
        <p:spPr bwMode="auto">
          <a:xfrm>
            <a:off x="5547946" y="4141803"/>
            <a:ext cx="3165231" cy="578345"/>
          </a:xfrm>
        </p:spPr>
        <p:txBody>
          <a:bodyPr/>
          <a:lstStyle/>
          <a:p>
            <a:pPr>
              <a:defRPr/>
            </a:pPr>
            <a:r>
              <a:rPr lang="es-ES" sz="1800" b="1" i="0" u="none" strike="noStrike" cap="none" dirty="0">
                <a:solidFill>
                  <a:srgbClr val="004890"/>
                </a:solidFill>
                <a:latin typeface="Aptos"/>
                <a:ea typeface="Roboto Slab Black"/>
                <a:cs typeface="Roboto Slab Black"/>
              </a:rPr>
              <a:t>Name </a:t>
            </a:r>
            <a:r>
              <a:rPr lang="es-ES" sz="1800" b="1" i="0" u="none" strike="noStrike" cap="none" dirty="0" err="1">
                <a:solidFill>
                  <a:srgbClr val="004890"/>
                </a:solidFill>
                <a:latin typeface="Aptos"/>
                <a:ea typeface="Roboto Slab Black"/>
                <a:cs typeface="Roboto Slab Black"/>
              </a:rPr>
              <a:t>of</a:t>
            </a:r>
            <a:r>
              <a:rPr lang="es-ES" sz="1800" b="1" i="0" u="none" strike="noStrike" cap="none" dirty="0">
                <a:solidFill>
                  <a:srgbClr val="004890"/>
                </a:solidFill>
                <a:latin typeface="Aptos"/>
                <a:ea typeface="Roboto Slab Black"/>
                <a:cs typeface="Roboto Slab Black"/>
              </a:rPr>
              <a:t> </a:t>
            </a:r>
            <a:r>
              <a:rPr lang="es-ES" sz="1800" b="1" i="0" u="none" strike="noStrike" cap="none" dirty="0" err="1">
                <a:solidFill>
                  <a:srgbClr val="004890"/>
                </a:solidFill>
                <a:latin typeface="Aptos"/>
                <a:ea typeface="Roboto Slab Black"/>
                <a:cs typeface="Roboto Slab Black"/>
              </a:rPr>
              <a:t>presenter</a:t>
            </a:r>
            <a:endParaRPr lang="es-ES" sz="1800" b="1" i="0" u="none" strike="noStrike" cap="none" dirty="0">
              <a:solidFill>
                <a:srgbClr val="004890"/>
              </a:solidFill>
              <a:latin typeface="Aptos"/>
              <a:ea typeface="Roboto Slab Black"/>
              <a:cs typeface="Roboto Slab Black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s-ES" dirty="0"/>
              <a:t>📆 1-2 July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1429593" y="580135"/>
            <a:ext cx="9332814" cy="800945"/>
          </a:xfrm>
        </p:spPr>
        <p:txBody>
          <a:bodyPr/>
          <a:lstStyle/>
          <a:p>
            <a:pPr>
              <a:defRPr/>
            </a:pPr>
            <a:r>
              <a:rPr lang="es-ES"/>
              <a:t>Standard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ES" dirty="0"/>
              <a:t>First </a:t>
            </a:r>
            <a:r>
              <a:rPr lang="es-ES" dirty="0" err="1"/>
              <a:t>level</a:t>
            </a:r>
            <a:endParaRPr lang="es-ES" dirty="0"/>
          </a:p>
          <a:p>
            <a:pPr marL="800100" lvl="1" indent="-342900">
              <a:lnSpc>
                <a:spcPct val="150000"/>
              </a:lnSpc>
              <a:buClr>
                <a:srgbClr val="4472C4"/>
              </a:buClr>
              <a:buFont typeface="Arial"/>
              <a:buChar char="•"/>
              <a:defRPr/>
            </a:pPr>
            <a:r>
              <a:rPr lang="es-ES" dirty="0"/>
              <a:t>Second </a:t>
            </a:r>
            <a:r>
              <a:rPr lang="es-ES" dirty="0" err="1"/>
              <a:t>level</a:t>
            </a:r>
            <a:endParaRPr lang="es-ES" dirty="0"/>
          </a:p>
          <a:p>
            <a:pPr marL="1257300" lvl="2" indent="-342900">
              <a:lnSpc>
                <a:spcPct val="150000"/>
              </a:lnSpc>
              <a:buClr>
                <a:srgbClr val="4472C4"/>
              </a:buClr>
              <a:buFont typeface="Arial"/>
              <a:buChar char="•"/>
              <a:defRPr/>
            </a:pPr>
            <a:r>
              <a:rPr lang="es-ES" dirty="0"/>
              <a:t>Third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4653938" y="6400800"/>
            <a:ext cx="28841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latin typeface="Aptos"/>
              </a:defRPr>
            </a:pPr>
            <a:r>
              <a:rPr dirty="0"/>
              <a:t>BSC AIF Annual F2F Meeting - 2026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43360" y="6446520"/>
            <a:ext cx="2743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/>
            </a:pPr>
            <a: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1429593" y="552701"/>
            <a:ext cx="9332814" cy="800945"/>
          </a:xfrm>
        </p:spPr>
        <p:txBody>
          <a:bodyPr/>
          <a:lstStyle/>
          <a:p>
            <a:pPr>
              <a:defRPr/>
            </a:pPr>
            <a:r>
              <a:rPr lang="es-ES"/>
              <a:t>Standard table slide</a:t>
            </a:r>
          </a:p>
        </p:txBody>
      </p:sp>
      <p:graphicFrame>
        <p:nvGraphicFramePr>
          <p:cNvPr id="4" name="Google Shape;76;p15"/>
          <p:cNvGraphicFramePr>
            <a:graphicFrameLocks/>
          </p:cNvGraphicFramePr>
          <p:nvPr/>
        </p:nvGraphicFramePr>
        <p:xfrm>
          <a:off x="777240" y="1603008"/>
          <a:ext cx="10637520" cy="3592546"/>
        </p:xfrm>
        <a:graphic>
          <a:graphicData uri="http://schemas.openxmlformats.org/drawingml/2006/table">
            <a:tbl>
              <a:tblPr firstRow="1" bandRow="1">
                <a:tableStyleId>{7FB9C0AD-9078-3715-0440-68C90098A11E}</a:tableStyleId>
              </a:tblPr>
              <a:tblGrid>
                <a:gridCol w="116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1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58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500" b="0" u="none" strike="noStrike" cap="none" spc="60">
                          <a:solidFill>
                            <a:schemeClr val="bg1"/>
                          </a:solidFill>
                          <a:latin typeface="Aptos"/>
                          <a:ea typeface="Source Sans Pro"/>
                          <a:cs typeface="Calibri"/>
                        </a:rPr>
                        <a:t>Title</a:t>
                      </a:r>
                    </a:p>
                  </a:txBody>
                  <a:tcPr marL="103469" marR="176341" marT="109205" marB="109205" anchor="b">
                    <a:solidFill>
                      <a:srgbClr val="1C30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500" b="0" u="none" strike="noStrike" cap="none" spc="60">
                          <a:solidFill>
                            <a:schemeClr val="bg1"/>
                          </a:solidFill>
                          <a:latin typeface="Aptos"/>
                          <a:ea typeface="Source Sans Pro"/>
                          <a:cs typeface="Calibri"/>
                        </a:rPr>
                        <a:t>Title</a:t>
                      </a:r>
                    </a:p>
                  </a:txBody>
                  <a:tcPr marL="103469" marR="176341" marT="109205" marB="109205" anchor="b">
                    <a:solidFill>
                      <a:srgbClr val="1C30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s-ES" sz="1500" b="0" u="none" strike="noStrike" cap="none" spc="60">
                          <a:solidFill>
                            <a:schemeClr val="bg1"/>
                          </a:solidFill>
                          <a:latin typeface="Aptos"/>
                          <a:ea typeface="Source Sans Pro"/>
                          <a:cs typeface="Calibri"/>
                        </a:rPr>
                        <a:t>Title</a:t>
                      </a:r>
                    </a:p>
                  </a:txBody>
                  <a:tcPr marL="103469" marR="176341" marT="109205" marB="109205" anchor="b">
                    <a:solidFill>
                      <a:srgbClr val="1C30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500" b="0" u="none" strike="noStrike" cap="none" spc="60">
                          <a:solidFill>
                            <a:schemeClr val="bg1"/>
                          </a:solidFill>
                          <a:latin typeface="Aptos"/>
                          <a:ea typeface="Source Sans Pro"/>
                          <a:cs typeface="Calibri"/>
                        </a:rPr>
                        <a:t>Title</a:t>
                      </a:r>
                    </a:p>
                  </a:txBody>
                  <a:tcPr marL="103469" marR="176341" marT="109205" marB="109205" anchor="b">
                    <a:solidFill>
                      <a:srgbClr val="1C30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500" b="0" u="none" strike="noStrike" cap="none" spc="60">
                          <a:solidFill>
                            <a:schemeClr val="bg1"/>
                          </a:solidFill>
                          <a:latin typeface="Aptos"/>
                          <a:ea typeface="Source Sans Pro"/>
                          <a:cs typeface="Calibri"/>
                        </a:rPr>
                        <a:t>Title</a:t>
                      </a:r>
                    </a:p>
                  </a:txBody>
                  <a:tcPr marL="103469" marR="176341" marT="109205" marB="109205" anchor="b">
                    <a:solidFill>
                      <a:srgbClr val="1C3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"/>
                          <a:ea typeface="Source Sans Pro"/>
                          <a:cs typeface="Calibri"/>
                        </a:rPr>
                        <a:t>123,456,789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4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"/>
                          <a:ea typeface="Source Sans Pro"/>
                          <a:cs typeface="Calibri"/>
                        </a:rPr>
                        <a:t>123,456,789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8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ptos"/>
                          <a:ea typeface="Source Sans Pro"/>
                          <a:cs typeface="Calibri"/>
                        </a:rPr>
                        <a:t>123,456,789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14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4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ptos"/>
                          <a:ea typeface="Source Sans Pro"/>
                          <a:cs typeface="Calibri"/>
                        </a:rPr>
                        <a:t>123,456,789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14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ptos"/>
                          <a:ea typeface="Source Sans Pro"/>
                          <a:cs typeface="Calibri"/>
                        </a:rPr>
                        <a:t>123,456,789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14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ptos"/>
                          <a:ea typeface="Source Sans Pro"/>
                          <a:cs typeface="Calibri"/>
                        </a:rPr>
                        <a:t>123,456,789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s-ES" sz="1400" b="0" i="0" u="none" strike="noStrike" cap="none" spc="0">
                          <a:solidFill>
                            <a:schemeClr val="tx1"/>
                          </a:solidFill>
                          <a:latin typeface="Aptos Light"/>
                          <a:ea typeface="Source Sans Pro"/>
                          <a:cs typeface="Calibri"/>
                        </a:rPr>
                        <a:t>Lorem ipsum dolor sit amet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3938" y="6400800"/>
            <a:ext cx="28841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latin typeface="Aptos"/>
              </a:defRPr>
            </a:pPr>
            <a:r>
              <a:rPr dirty="0"/>
              <a:t>BSC AIF Annual F2F Meeting - 2026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43360" y="6446520"/>
            <a:ext cx="27432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/>
            </a:pPr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Section change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s-ES" dirty="0"/>
              <a:t>Name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presenter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25" ma:contentTypeDescription="Criar um novo documento." ma:contentTypeScope="" ma:versionID="95c237b7ff5dd4988b3f475fb185ce02">
  <xsd:schema xmlns:xsd="http://www.w3.org/2001/XMLSchema" xmlns:xs="http://www.w3.org/2001/XMLSchema" xmlns:p="http://schemas.microsoft.com/office/2006/metadata/properties" xmlns:ns2="51bec05e-5738-4d08-ae30-cc59bd156365" xmlns:ns3="a2ae554e-2674-4ff1-877c-7eb1898966fe" targetNamespace="http://schemas.microsoft.com/office/2006/metadata/properties" ma:root="true" ma:fieldsID="252a126c146e346685bd4ab1677846f0" ns2:_="" ns3:_=""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d96eab-dd01-4dcf-b678-7f48fd64824c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721FF1-A849-44C8-A34C-B8FEF390A3A0}"/>
</file>

<file path=customXml/itemProps2.xml><?xml version="1.0" encoding="utf-8"?>
<ds:datastoreItem xmlns:ds="http://schemas.openxmlformats.org/officeDocument/2006/customXml" ds:itemID="{EE24E48B-01CA-4705-A5D4-D29A774391EE}"/>
</file>

<file path=customXml/itemProps3.xml><?xml version="1.0" encoding="utf-8"?>
<ds:datastoreItem xmlns:ds="http://schemas.openxmlformats.org/officeDocument/2006/customXml" ds:itemID="{DA720BEC-11B9-49E6-8A8C-ED225EE89E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161</Words>
  <Application>Microsoft Office PowerPoint</Application>
  <DocSecurity>0</DocSecurity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Light</vt:lpstr>
      <vt:lpstr>Arial</vt:lpstr>
      <vt:lpstr>Diseño personalizado</vt:lpstr>
      <vt:lpstr>General Assembly 2026 Face-to-face annual meeting Lisbon, Portugal </vt:lpstr>
      <vt:lpstr>Standard slide</vt:lpstr>
      <vt:lpstr>Standard table slide</vt:lpstr>
      <vt:lpstr>Section change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Gemma Ribas</dc:creator>
  <cp:keywords/>
  <dc:description/>
  <cp:lastModifiedBy>Tamara Naranjo Perez</cp:lastModifiedBy>
  <cp:revision>535</cp:revision>
  <dcterms:created xsi:type="dcterms:W3CDTF">2019-06-06T09:57:11Z</dcterms:created>
  <dcterms:modified xsi:type="dcterms:W3CDTF">2026-06-04T11:12:42Z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